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32"/>
  </p:notesMasterIdLst>
  <p:sldIdLst>
    <p:sldId id="256" r:id="rId2"/>
    <p:sldId id="277" r:id="rId3"/>
    <p:sldId id="287" r:id="rId4"/>
    <p:sldId id="261" r:id="rId5"/>
    <p:sldId id="279" r:id="rId6"/>
    <p:sldId id="305" r:id="rId7"/>
    <p:sldId id="308" r:id="rId8"/>
    <p:sldId id="291" r:id="rId9"/>
    <p:sldId id="272" r:id="rId10"/>
    <p:sldId id="258" r:id="rId11"/>
    <p:sldId id="290" r:id="rId12"/>
    <p:sldId id="260" r:id="rId13"/>
    <p:sldId id="306" r:id="rId14"/>
    <p:sldId id="307" r:id="rId15"/>
    <p:sldId id="299" r:id="rId16"/>
    <p:sldId id="275" r:id="rId17"/>
    <p:sldId id="289" r:id="rId18"/>
    <p:sldId id="298" r:id="rId19"/>
    <p:sldId id="265" r:id="rId20"/>
    <p:sldId id="266" r:id="rId21"/>
    <p:sldId id="282" r:id="rId22"/>
    <p:sldId id="283" r:id="rId23"/>
    <p:sldId id="297" r:id="rId24"/>
    <p:sldId id="294" r:id="rId25"/>
    <p:sldId id="295" r:id="rId26"/>
    <p:sldId id="296" r:id="rId27"/>
    <p:sldId id="300" r:id="rId28"/>
    <p:sldId id="301" r:id="rId29"/>
    <p:sldId id="302" r:id="rId30"/>
    <p:sldId id="30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ate, Mark - (magate)" initials="AM-(" lastIdx="17" clrIdx="0">
    <p:extLst/>
  </p:cmAuthor>
  <p:cmAuthor id="2" name="Ray Pitts" initials="RP" lastIdx="7" clrIdx="1">
    <p:extLst>
      <p:ext uri="{19B8F6BF-5375-455C-9EA6-DF929625EA0E}">
        <p15:presenceInfo xmlns:p15="http://schemas.microsoft.com/office/powerpoint/2012/main" userId="1a83bfd0de9a83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23" autoAdjust="0"/>
    <p:restoredTop sz="95280" autoAdjust="0"/>
  </p:normalViewPr>
  <p:slideViewPr>
    <p:cSldViewPr snapToGrid="0" showGuides="1">
      <p:cViewPr varScale="1">
        <p:scale>
          <a:sx n="52" d="100"/>
          <a:sy n="52" d="100"/>
        </p:scale>
        <p:origin x="859" y="43"/>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4-05T16:31:38.356"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6T09:50:52.820" idx="5">
    <p:pos x="10" y="10"/>
    <p:text>You may want to do the reveal thing here like I did at SciTech so that they are not focused on the pretty CFD pictures.</p:text>
    <p:extLst>
      <p:ext uri="{C676402C-5697-4E1C-873F-D02D1690AC5C}">
        <p15:threadingInfo xmlns:p15="http://schemas.microsoft.com/office/powerpoint/2012/main" timeZoneBias="420"/>
      </p:ext>
    </p:extLst>
  </p:cm>
  <p:cm authorId="1" dt="2017-04-06T09:51:31.734" idx="6">
    <p:pos x="10" y="106"/>
    <p:text>Or re-arrange the slide</p:text>
    <p:extLst>
      <p:ext uri="{C676402C-5697-4E1C-873F-D02D1690AC5C}">
        <p15:threadingInfo xmlns:p15="http://schemas.microsoft.com/office/powerpoint/2012/main" timeZoneBias="420">
          <p15:parentCm authorId="1" idx="5"/>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7-04-05T16:33:23.625" idx="2">
    <p:pos x="10" y="10"/>
    <p:text>What do we mean by low amplitude motion?</p:text>
    <p:extLst>
      <p:ext uri="{C676402C-5697-4E1C-873F-D02D1690AC5C}">
        <p15:threadingInfo xmlns:p15="http://schemas.microsoft.com/office/powerpoint/2012/main" timeZoneBias="420"/>
      </p:ext>
    </p:extLst>
  </p:cm>
  <p:cm authorId="1" dt="2017-04-06T09:51:44.557" idx="7">
    <p:pos x="10" y="106"/>
    <p:text>Compared to flapping wings this is low amplitude</p:text>
    <p:extLst>
      <p:ext uri="{C676402C-5697-4E1C-873F-D02D1690AC5C}">
        <p15:threadingInfo xmlns:p15="http://schemas.microsoft.com/office/powerpoint/2012/main" timeZoneBias="420">
          <p15:parentCm authorId="2" idx="2"/>
        </p15:threadingInfo>
      </p:ext>
    </p:extLst>
  </p:cm>
  <p:cm authorId="1" dt="2017-04-06T09:51:45.567" idx="8">
    <p:pos x="106" y="106"/>
    <p:text>make sure to say what k and h are. Make sure to say that the eigenfrequency was selected specifically as it is the eigenfrequency of our flight test model.</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04-05T16:38:25.566" idx="4">
    <p:pos x="10" y="10"/>
    <p:text>Could you give me an overview as to why we compare our data to Theodorsens theory. How do we know that the Cl vs. AoA is supposed to look sinusoidal?</p:text>
    <p:extLst>
      <p:ext uri="{C676402C-5697-4E1C-873F-D02D1690AC5C}">
        <p15:threadingInfo xmlns:p15="http://schemas.microsoft.com/office/powerpoint/2012/main" timeZoneBias="420"/>
      </p:ext>
    </p:extLst>
  </p:cm>
  <p:cm authorId="1" dt="2017-04-06T09:53:46.286" idx="10">
    <p:pos x="10" y="106"/>
    <p:text>Theo. is an unsteady invicisd solution to oscillating airfoils. Think bernoulli's but a little more complex. This validates the experimental and CFD setups for us to move to cases that are not covered in theo. theory. Since it is inviscid it does not capture the LSB, effects of which are seen here in the total lift, and later on in the non-sinusoidal lift.</p:text>
    <p:extLst>
      <p:ext uri="{C676402C-5697-4E1C-873F-D02D1690AC5C}">
        <p15:threadingInfo xmlns:p15="http://schemas.microsoft.com/office/powerpoint/2012/main" timeZoneBias="420">
          <p15:parentCm authorId="2" idx="4"/>
        </p15:threadingInfo>
      </p:ext>
    </p:extLst>
  </p:cm>
  <p:cm authorId="1" dt="2017-04-06T09:57:22.657" idx="17">
    <p:pos x="10" y="202"/>
    <p:text>Keep your audience in mind. If you cannot explain something to the lay-person you do not understand it.</p:text>
    <p:extLst>
      <p:ext uri="{C676402C-5697-4E1C-873F-D02D1690AC5C}">
        <p15:threadingInfo xmlns:p15="http://schemas.microsoft.com/office/powerpoint/2012/main" timeZoneBias="420">
          <p15:parentCm authorId="2" idx="4"/>
        </p15:threadingInfo>
      </p:ext>
    </p:extLst>
  </p:cm>
  <p:cm authorId="2" dt="2017-04-05T18:04:21.048" idx="7">
    <p:pos x="106" y="106"/>
    <p:text>Should I take out the CFD on these plots since I am not going to talk about simulations?</p:text>
    <p:extLst>
      <p:ext uri="{C676402C-5697-4E1C-873F-D02D1690AC5C}">
        <p15:threadingInfo xmlns:p15="http://schemas.microsoft.com/office/powerpoint/2012/main" timeZoneBias="420"/>
      </p:ext>
    </p:extLst>
  </p:cm>
  <p:cm authorId="1" dt="2017-04-06T09:53:57.637" idx="11">
    <p:pos x="106" y="202"/>
    <p:text>No, it is part of the experimental validation for this case.</p:text>
    <p:extLst>
      <p:ext uri="{C676402C-5697-4E1C-873F-D02D1690AC5C}">
        <p15:threadingInfo xmlns:p15="http://schemas.microsoft.com/office/powerpoint/2012/main" timeZoneBias="420">
          <p15:parentCm authorId="2" idx="7"/>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7-04-05T16:41:46.507" idx="5">
    <p:pos x="10" y="10"/>
    <p:text>What happens when the bubble bursts?</p:text>
    <p:extLst>
      <p:ext uri="{C676402C-5697-4E1C-873F-D02D1690AC5C}">
        <p15:threadingInfo xmlns:p15="http://schemas.microsoft.com/office/powerpoint/2012/main" timeZoneBias="420"/>
      </p:ext>
    </p:extLst>
  </p:cm>
  <p:cm authorId="1" dt="2017-04-06T09:54:32.955" idx="12">
    <p:pos x="10" y="106"/>
    <p:text>Bubble bursts and changes the center of lift on the airfoil as well as causes the low pressure rolling behavior. This is seen in the PIV as the area of high vorticity</p:text>
    <p:extLst>
      <p:ext uri="{C676402C-5697-4E1C-873F-D02D1690AC5C}">
        <p15:threadingInfo xmlns:p15="http://schemas.microsoft.com/office/powerpoint/2012/main" timeZoneBias="420">
          <p15:parentCm authorId="2" idx="5"/>
        </p15:threadingInfo>
      </p:ext>
    </p:extLst>
  </p:cm>
  <p:cm authorId="2" dt="2017-04-05T16:48:05.521" idx="6">
    <p:pos x="106" y="106"/>
    <p:text>Where would I include PIV? The new data</p:text>
    <p:extLst>
      <p:ext uri="{C676402C-5697-4E1C-873F-D02D1690AC5C}">
        <p15:threadingInfo xmlns:p15="http://schemas.microsoft.com/office/powerpoint/2012/main" timeZoneBias="420"/>
      </p:ext>
    </p:extLst>
  </p:cm>
  <p:cm authorId="1" dt="2017-04-06T09:54:47.757" idx="13">
    <p:pos x="106" y="202"/>
    <p:text>Wherever you can. New slide? cover one of the plots here? Is there a slide limit or just time limit?</p:text>
    <p:extLst>
      <p:ext uri="{C676402C-5697-4E1C-873F-D02D1690AC5C}">
        <p15:threadingInfo xmlns:p15="http://schemas.microsoft.com/office/powerpoint/2012/main" timeZoneBias="420">
          <p15:parentCm authorId="2"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7-04-05T16:34:23.197" idx="3">
    <p:pos x="10" y="10"/>
    <p:text>Should I do something about these labels on the gifs?</p:text>
    <p:extLst>
      <p:ext uri="{C676402C-5697-4E1C-873F-D02D1690AC5C}">
        <p15:threadingInfo xmlns:p15="http://schemas.microsoft.com/office/powerpoint/2012/main" timeZoneBias="420"/>
      </p:ext>
    </p:extLst>
  </p:cm>
  <p:cm authorId="1" dt="2017-04-06T09:55:37.535" idx="14">
    <p:pos x="10" y="106"/>
    <p:text>Yes, cover with a white box. Right click, group. Then use the snipping tool and cut and paste the labels from another plot. You cannot present these as is.</p:text>
    <p:extLst>
      <p:ext uri="{C676402C-5697-4E1C-873F-D02D1690AC5C}">
        <p15:threadingInfo xmlns:p15="http://schemas.microsoft.com/office/powerpoint/2012/main" timeZoneBias="420">
          <p15:parentCm authorId="2" idx="3"/>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4-06T09:55:48.071" idx="15">
    <p:pos x="10" y="10"/>
    <p:text>future work:
More measurments
Continued comparison to CFD
PIV with plasma
Flight tests?????</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11-10T17:07:31.505" idx="3">
    <p:pos x="2844" y="262"/>
    <p:text>single CL value does not make sense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99E0B-C673-4327-A88F-754A44A98C9D}" type="datetimeFigureOut">
              <a:rPr lang="en-US" smtClean="0"/>
              <a:t>4/7/2017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4ED4B-9617-454B-AF05-00B3482AB450}" type="slidenum">
              <a:rPr lang="en-US" smtClean="0"/>
              <a:t>‹#›</a:t>
            </a:fld>
            <a:endParaRPr lang="en-US"/>
          </a:p>
        </p:txBody>
      </p:sp>
    </p:spTree>
    <p:extLst>
      <p:ext uri="{BB962C8B-B14F-4D97-AF65-F5344CB8AC3E}">
        <p14:creationId xmlns:p14="http://schemas.microsoft.com/office/powerpoint/2010/main" val="218845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me as an associate prof---shar</a:t>
            </a:r>
            <a:r>
              <a:rPr lang="en-US" baseline="0" dirty="0"/>
              <a:t>e this with </a:t>
            </a:r>
            <a:r>
              <a:rPr lang="en-US" baseline="0" dirty="0" err="1"/>
              <a:t>marcos</a:t>
            </a:r>
            <a:r>
              <a:rPr lang="en-US" baseline="0" dirty="0"/>
              <a:t> and </a:t>
            </a:r>
            <a:r>
              <a:rPr lang="en-US" baseline="0" dirty="0" err="1"/>
              <a:t>colin</a:t>
            </a:r>
            <a:endParaRPr lang="en-US" baseline="0" dirty="0"/>
          </a:p>
          <a:p>
            <a:r>
              <a:rPr lang="en-US" baseline="0" dirty="0"/>
              <a:t>Make sure to point out sponsor</a:t>
            </a:r>
            <a:endParaRPr lang="en-US" dirty="0"/>
          </a:p>
          <a:p>
            <a:endParaRPr lang="en-US" dirty="0"/>
          </a:p>
          <a:p>
            <a:r>
              <a:rPr lang="en-US" dirty="0"/>
              <a:t>Good</a:t>
            </a:r>
            <a:r>
              <a:rPr lang="en-US" baseline="0" dirty="0"/>
              <a:t> morning,</a:t>
            </a:r>
          </a:p>
          <a:p>
            <a:r>
              <a:rPr lang="en-US" baseline="0" dirty="0"/>
              <a:t>Mark agate</a:t>
            </a:r>
          </a:p>
          <a:p>
            <a:r>
              <a:rPr lang="en-US" baseline="0" dirty="0"/>
              <a:t>Graduate student at UA studying aerospace engineering</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1</a:t>
            </a:fld>
            <a:endParaRPr lang="en-US"/>
          </a:p>
        </p:txBody>
      </p:sp>
    </p:spTree>
    <p:extLst>
      <p:ext uri="{BB962C8B-B14F-4D97-AF65-F5344CB8AC3E}">
        <p14:creationId xmlns:p14="http://schemas.microsoft.com/office/powerpoint/2010/main" val="96399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b="1" dirty="0"/>
              <a:t>The wind tunnel experiments that will be presented </a:t>
            </a:r>
            <a:r>
              <a:rPr lang="en-US" sz="1400" dirty="0"/>
              <a:t>were conducted at the U of A’s new closed</a:t>
            </a:r>
            <a:r>
              <a:rPr lang="en-US" sz="1400" baseline="0" dirty="0"/>
              <a:t>-loop subsonic wind tunnel. </a:t>
            </a:r>
          </a:p>
          <a:p>
            <a:pPr marL="171450" indent="-171450">
              <a:buFont typeface="Arial" panose="020B0604020202020204" pitchFamily="34" charset="0"/>
              <a:buChar char="•"/>
            </a:pPr>
            <a:r>
              <a:rPr lang="en-US" sz="1400" baseline="0" dirty="0"/>
              <a:t>The wind tunnel has a maximum free stream </a:t>
            </a:r>
            <a:r>
              <a:rPr lang="en-US" sz="1400" b="1" baseline="0" dirty="0"/>
              <a:t>velocity of 80 m/s and 3ft x 4ft x 12 </a:t>
            </a:r>
            <a:r>
              <a:rPr lang="en-US" sz="1400" b="1" baseline="0" dirty="0" err="1"/>
              <a:t>ft</a:t>
            </a:r>
            <a:r>
              <a:rPr lang="en-US" sz="1400" b="1" baseline="0" dirty="0"/>
              <a:t> test section.</a:t>
            </a:r>
          </a:p>
          <a:p>
            <a:pPr marL="171450" indent="-171450">
              <a:buFont typeface="Arial" panose="020B0604020202020204" pitchFamily="34" charset="0"/>
              <a:buChar char="•"/>
            </a:pPr>
            <a:r>
              <a:rPr lang="en-US" sz="1400" b="1" baseline="0" dirty="0"/>
              <a:t>The airfoil model built has a 1ft chord </a:t>
            </a:r>
            <a:r>
              <a:rPr lang="en-US" sz="1400" baseline="0" dirty="0"/>
              <a:t>( of ½ scale of the X-56 airfoil) and has an aspect ratio of 3</a:t>
            </a:r>
          </a:p>
          <a:p>
            <a:pPr marL="171450" indent="-171450">
              <a:buFont typeface="Arial" panose="020B0604020202020204" pitchFamily="34" charset="0"/>
              <a:buChar char="•"/>
            </a:pPr>
            <a:r>
              <a:rPr lang="en-US" sz="1400" b="1" baseline="0" dirty="0"/>
              <a:t>The airfoil profile can be seen here</a:t>
            </a:r>
            <a:r>
              <a:rPr lang="en-US" sz="1400" baseline="0" dirty="0"/>
              <a:t>, and the model was constructed in house. It is </a:t>
            </a:r>
            <a:r>
              <a:rPr lang="en-US" sz="1400" b="1" baseline="0" dirty="0"/>
              <a:t>constructed out of carbon fiber</a:t>
            </a:r>
            <a:r>
              <a:rPr lang="en-US" sz="1400" baseline="0" dirty="0"/>
              <a:t> for future surface heating/ IR camera experiments.</a:t>
            </a:r>
          </a:p>
          <a:p>
            <a:pPr marL="171450" indent="-171450">
              <a:buFont typeface="Arial" panose="020B0604020202020204" pitchFamily="34" charset="0"/>
              <a:buChar char="•"/>
            </a:pPr>
            <a:r>
              <a:rPr lang="en-US" sz="1400" b="1" baseline="0" dirty="0"/>
              <a:t>The airfoil is also mounted vertically and instrumented</a:t>
            </a:r>
            <a:r>
              <a:rPr lang="en-US" sz="1400" baseline="0" dirty="0"/>
              <a:t> with 64 pressure taps</a:t>
            </a:r>
            <a:endParaRPr lang="en-US" sz="1400" dirty="0"/>
          </a:p>
        </p:txBody>
      </p:sp>
      <p:sp>
        <p:nvSpPr>
          <p:cNvPr id="4" name="Slide Number Placeholder 3"/>
          <p:cNvSpPr>
            <a:spLocks noGrp="1"/>
          </p:cNvSpPr>
          <p:nvPr>
            <p:ph type="sldNum" sz="quarter" idx="10"/>
          </p:nvPr>
        </p:nvSpPr>
        <p:spPr/>
        <p:txBody>
          <a:bodyPr/>
          <a:lstStyle/>
          <a:p>
            <a:fld id="{8768D260-3743-4EFE-A6EC-2717714E4E6B}" type="slidenum">
              <a:rPr lang="en-US" smtClean="0"/>
              <a:t>12</a:t>
            </a:fld>
            <a:endParaRPr lang="en-US"/>
          </a:p>
        </p:txBody>
      </p:sp>
    </p:spTree>
    <p:extLst>
      <p:ext uri="{BB962C8B-B14F-4D97-AF65-F5344CB8AC3E}">
        <p14:creationId xmlns:p14="http://schemas.microsoft.com/office/powerpoint/2010/main" val="107332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shows the laminar separation bubble is small</a:t>
            </a:r>
            <a:r>
              <a:rPr lang="en-US" baseline="0" dirty="0"/>
              <a:t> and no significant shedding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aseline="0" dirty="0"/>
              <a:t>Gif is interpolated data, should not go out of phase. Movie will always be out of phase</a:t>
            </a:r>
          </a:p>
        </p:txBody>
      </p:sp>
      <p:sp>
        <p:nvSpPr>
          <p:cNvPr id="4" name="Slide Number Placeholder 3"/>
          <p:cNvSpPr>
            <a:spLocks noGrp="1"/>
          </p:cNvSpPr>
          <p:nvPr>
            <p:ph type="sldNum" sz="quarter" idx="10"/>
          </p:nvPr>
        </p:nvSpPr>
        <p:spPr/>
        <p:txBody>
          <a:bodyPr/>
          <a:lstStyle/>
          <a:p>
            <a:fld id="{2BC72F24-51AC-4188-B1B9-43AB705CF499}" type="slidenum">
              <a:rPr lang="en-US" smtClean="0"/>
              <a:t>13</a:t>
            </a:fld>
            <a:endParaRPr lang="en-US"/>
          </a:p>
        </p:txBody>
      </p:sp>
    </p:spTree>
    <p:extLst>
      <p:ext uri="{BB962C8B-B14F-4D97-AF65-F5344CB8AC3E}">
        <p14:creationId xmlns:p14="http://schemas.microsoft.com/office/powerpoint/2010/main" val="228972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agreement between </a:t>
            </a:r>
            <a:r>
              <a:rPr lang="en-US" baseline="0" dirty="0" err="1"/>
              <a:t>Exp</a:t>
            </a:r>
            <a:r>
              <a:rPr lang="en-US" baseline="0" dirty="0"/>
              <a:t>, CFD, and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Sinusoidal shape as reflected in unsteady lift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Bubble has minimal growth and does not “shed”</a:t>
            </a:r>
          </a:p>
        </p:txBody>
      </p:sp>
      <p:sp>
        <p:nvSpPr>
          <p:cNvPr id="4" name="Slide Number Placeholder 3"/>
          <p:cNvSpPr>
            <a:spLocks noGrp="1"/>
          </p:cNvSpPr>
          <p:nvPr>
            <p:ph type="sldNum" sz="quarter" idx="10"/>
          </p:nvPr>
        </p:nvSpPr>
        <p:spPr/>
        <p:txBody>
          <a:bodyPr/>
          <a:lstStyle/>
          <a:p>
            <a:fld id="{2BC72F24-51AC-4188-B1B9-43AB705CF499}" type="slidenum">
              <a:rPr lang="en-US" smtClean="0"/>
              <a:t>14</a:t>
            </a:fld>
            <a:endParaRPr lang="en-US"/>
          </a:p>
        </p:txBody>
      </p:sp>
    </p:spTree>
    <p:extLst>
      <p:ext uri="{BB962C8B-B14F-4D97-AF65-F5344CB8AC3E}">
        <p14:creationId xmlns:p14="http://schemas.microsoft.com/office/powerpoint/2010/main" val="208806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 deviation</a:t>
            </a:r>
            <a:r>
              <a:rPr lang="en-US" baseline="0" dirty="0"/>
              <a:t> between CFD and experiments, currently diagnosing</a:t>
            </a:r>
          </a:p>
          <a:p>
            <a:pPr marL="171450" indent="-171450">
              <a:buFont typeface="Arial" panose="020B0604020202020204" pitchFamily="34" charset="0"/>
              <a:buChar char="•"/>
            </a:pPr>
            <a:r>
              <a:rPr lang="en-US" baseline="0" dirty="0"/>
              <a:t>Shape is not sinusoidal</a:t>
            </a:r>
          </a:p>
          <a:p>
            <a:pPr marL="171450" indent="-171450">
              <a:buFont typeface="Arial" panose="020B0604020202020204" pitchFamily="34" charset="0"/>
              <a:buChar char="•"/>
            </a:pPr>
            <a:r>
              <a:rPr lang="en-US" baseline="0" dirty="0"/>
              <a:t>Much higher lift than the static case</a:t>
            </a:r>
          </a:p>
          <a:p>
            <a:pPr marL="171450" indent="-171450">
              <a:buFont typeface="Arial" panose="020B0604020202020204" pitchFamily="34" charset="0"/>
              <a:buChar char="•"/>
            </a:pPr>
            <a:r>
              <a:rPr lang="en-US" baseline="0" dirty="0" err="1"/>
              <a:t>Theodorsen’s</a:t>
            </a:r>
            <a:r>
              <a:rPr lang="en-US" baseline="0" dirty="0"/>
              <a:t> incorrectly predicts phase shift</a:t>
            </a:r>
          </a:p>
          <a:p>
            <a:pPr marL="171450" indent="-171450">
              <a:buFont typeface="Arial" panose="020B0604020202020204" pitchFamily="34" charset="0"/>
              <a:buChar char="•"/>
            </a:pPr>
            <a:r>
              <a:rPr lang="en-US" baseline="0" dirty="0"/>
              <a:t>Much more </a:t>
            </a:r>
            <a:r>
              <a:rPr lang="en-US" baseline="0" dirty="0" err="1"/>
              <a:t>significicant</a:t>
            </a:r>
            <a:r>
              <a:rPr lang="en-US" baseline="0" dirty="0"/>
              <a:t> vortex shedding on the airfoil</a:t>
            </a:r>
          </a:p>
          <a:p>
            <a:pPr marL="171450" indent="-171450">
              <a:buFont typeface="Arial" panose="020B0604020202020204" pitchFamily="34" charset="0"/>
              <a:buChar char="•"/>
            </a:pPr>
            <a:r>
              <a:rPr lang="en-US" baseline="0" dirty="0"/>
              <a:t>Large bubble growth</a:t>
            </a:r>
          </a:p>
          <a:p>
            <a:pPr marL="171450" indent="-171450">
              <a:buFont typeface="Arial" panose="020B0604020202020204" pitchFamily="34" charset="0"/>
              <a:buChar char="•"/>
            </a:pPr>
            <a:r>
              <a:rPr lang="en-US" baseline="0" dirty="0"/>
              <a:t>Flow is staying attached into a deep stall</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16</a:t>
            </a:fld>
            <a:endParaRPr lang="en-US"/>
          </a:p>
        </p:txBody>
      </p:sp>
    </p:spTree>
    <p:extLst>
      <p:ext uri="{BB962C8B-B14F-4D97-AF65-F5344CB8AC3E}">
        <p14:creationId xmlns:p14="http://schemas.microsoft.com/office/powerpoint/2010/main" val="216118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 deviation</a:t>
            </a:r>
            <a:r>
              <a:rPr lang="en-US" baseline="0" dirty="0"/>
              <a:t> between CFD and experiments, currently diagnosing</a:t>
            </a:r>
          </a:p>
          <a:p>
            <a:pPr marL="171450" indent="-171450">
              <a:buFont typeface="Arial" panose="020B0604020202020204" pitchFamily="34" charset="0"/>
              <a:buChar char="•"/>
            </a:pPr>
            <a:r>
              <a:rPr lang="en-US" baseline="0" dirty="0"/>
              <a:t>Shape is not sinusoidal</a:t>
            </a:r>
          </a:p>
          <a:p>
            <a:pPr marL="171450" indent="-171450">
              <a:buFont typeface="Arial" panose="020B0604020202020204" pitchFamily="34" charset="0"/>
              <a:buChar char="•"/>
            </a:pPr>
            <a:r>
              <a:rPr lang="en-US" baseline="0" dirty="0"/>
              <a:t>Much higher lift than the static case</a:t>
            </a:r>
          </a:p>
          <a:p>
            <a:pPr marL="171450" indent="-171450">
              <a:buFont typeface="Arial" panose="020B0604020202020204" pitchFamily="34" charset="0"/>
              <a:buChar char="•"/>
            </a:pPr>
            <a:r>
              <a:rPr lang="en-US" baseline="0" dirty="0" err="1"/>
              <a:t>Theodorsen’s</a:t>
            </a:r>
            <a:r>
              <a:rPr lang="en-US" baseline="0" dirty="0"/>
              <a:t> incorrectly predicts phase shift</a:t>
            </a:r>
          </a:p>
          <a:p>
            <a:pPr marL="171450" indent="-171450">
              <a:buFont typeface="Arial" panose="020B0604020202020204" pitchFamily="34" charset="0"/>
              <a:buChar char="•"/>
            </a:pPr>
            <a:r>
              <a:rPr lang="en-US" baseline="0" dirty="0"/>
              <a:t>Much more </a:t>
            </a:r>
            <a:r>
              <a:rPr lang="en-US" baseline="0" dirty="0" err="1"/>
              <a:t>significicant</a:t>
            </a:r>
            <a:r>
              <a:rPr lang="en-US" baseline="0" dirty="0"/>
              <a:t> vortex shedding on the airfoil</a:t>
            </a:r>
          </a:p>
          <a:p>
            <a:pPr marL="171450" indent="-171450">
              <a:buFont typeface="Arial" panose="020B0604020202020204" pitchFamily="34" charset="0"/>
              <a:buChar char="•"/>
            </a:pPr>
            <a:r>
              <a:rPr lang="en-US" baseline="0" dirty="0"/>
              <a:t>Large bubble growth</a:t>
            </a:r>
          </a:p>
          <a:p>
            <a:pPr marL="171450" indent="-171450">
              <a:buFont typeface="Arial" panose="020B0604020202020204" pitchFamily="34" charset="0"/>
              <a:buChar char="•"/>
            </a:pPr>
            <a:r>
              <a:rPr lang="en-US" baseline="0" dirty="0"/>
              <a:t>Flow is staying attached into a deep stall</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17</a:t>
            </a:fld>
            <a:endParaRPr lang="en-US"/>
          </a:p>
        </p:txBody>
      </p:sp>
    </p:spTree>
    <p:extLst>
      <p:ext uri="{BB962C8B-B14F-4D97-AF65-F5344CB8AC3E}">
        <p14:creationId xmlns:p14="http://schemas.microsoft.com/office/powerpoint/2010/main" val="2610905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agreement between </a:t>
            </a:r>
            <a:r>
              <a:rPr lang="en-US" baseline="0" dirty="0" err="1"/>
              <a:t>Exp</a:t>
            </a:r>
            <a:r>
              <a:rPr lang="en-US" baseline="0" dirty="0"/>
              <a:t>, CFD, and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Sinusoidal shape as reflected in unsteady lift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Bubble has minimal growth and does not “shed”</a:t>
            </a:r>
          </a:p>
        </p:txBody>
      </p:sp>
      <p:sp>
        <p:nvSpPr>
          <p:cNvPr id="4" name="Slide Number Placeholder 3"/>
          <p:cNvSpPr>
            <a:spLocks noGrp="1"/>
          </p:cNvSpPr>
          <p:nvPr>
            <p:ph type="sldNum" sz="quarter" idx="10"/>
          </p:nvPr>
        </p:nvSpPr>
        <p:spPr/>
        <p:txBody>
          <a:bodyPr/>
          <a:lstStyle/>
          <a:p>
            <a:fld id="{2BC72F24-51AC-4188-B1B9-43AB705CF499}" type="slidenum">
              <a:rPr lang="en-US" smtClean="0"/>
              <a:t>19</a:t>
            </a:fld>
            <a:endParaRPr lang="en-US"/>
          </a:p>
        </p:txBody>
      </p:sp>
    </p:spTree>
    <p:extLst>
      <p:ext uri="{BB962C8B-B14F-4D97-AF65-F5344CB8AC3E}">
        <p14:creationId xmlns:p14="http://schemas.microsoft.com/office/powerpoint/2010/main" val="294834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CFD shows the laminar separation bubble is small</a:t>
            </a:r>
            <a:r>
              <a:rPr lang="en-US" baseline="0" dirty="0"/>
              <a:t> and no significant shedding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aseline="0" dirty="0"/>
              <a:t>Gif is interpolated data, should not go out of phase. Movie will always be out of phase</a:t>
            </a:r>
          </a:p>
        </p:txBody>
      </p:sp>
      <p:sp>
        <p:nvSpPr>
          <p:cNvPr id="4" name="Slide Number Placeholder 3"/>
          <p:cNvSpPr>
            <a:spLocks noGrp="1"/>
          </p:cNvSpPr>
          <p:nvPr>
            <p:ph type="sldNum" sz="quarter" idx="10"/>
          </p:nvPr>
        </p:nvSpPr>
        <p:spPr/>
        <p:txBody>
          <a:bodyPr/>
          <a:lstStyle/>
          <a:p>
            <a:fld id="{2BC72F24-51AC-4188-B1B9-43AB705CF499}" type="slidenum">
              <a:rPr lang="en-US" smtClean="0"/>
              <a:t>20</a:t>
            </a:fld>
            <a:endParaRPr lang="en-US"/>
          </a:p>
        </p:txBody>
      </p:sp>
    </p:spTree>
    <p:extLst>
      <p:ext uri="{BB962C8B-B14F-4D97-AF65-F5344CB8AC3E}">
        <p14:creationId xmlns:p14="http://schemas.microsoft.com/office/powerpoint/2010/main" val="241785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Lift greatly passes</a:t>
            </a:r>
            <a:r>
              <a:rPr lang="en-US" baseline="0" dirty="0"/>
              <a:t> into the static stall regime</a:t>
            </a:r>
          </a:p>
          <a:p>
            <a:pPr marL="171450" indent="-171450">
              <a:buFont typeface="Arial" panose="020B0604020202020204" pitchFamily="34" charset="0"/>
              <a:buChar char="•"/>
            </a:pPr>
            <a:r>
              <a:rPr lang="en-US" baseline="0" dirty="0"/>
              <a:t>Bubble has significant growth</a:t>
            </a:r>
          </a:p>
          <a:p>
            <a:pPr marL="171450" indent="-171450">
              <a:buFont typeface="Arial" panose="020B0604020202020204" pitchFamily="34" charset="0"/>
              <a:buChar char="•"/>
            </a:pPr>
            <a:r>
              <a:rPr lang="en-US" baseline="0" dirty="0"/>
              <a:t>Sheds off the back of the airfoil</a:t>
            </a:r>
          </a:p>
          <a:p>
            <a:pPr marL="171450" indent="-171450">
              <a:buFont typeface="Arial" panose="020B0604020202020204" pitchFamily="34" charset="0"/>
              <a:buChar char="•"/>
            </a:pPr>
            <a:r>
              <a:rPr lang="en-US" baseline="0" dirty="0"/>
              <a:t>No longer sinusoidal</a:t>
            </a:r>
          </a:p>
          <a:p>
            <a:pPr marL="171450" indent="-171450">
              <a:buFont typeface="Arial" panose="020B0604020202020204" pitchFamily="34" charset="0"/>
              <a:buChar char="•"/>
            </a:pPr>
            <a:r>
              <a:rPr lang="en-US" baseline="0" dirty="0"/>
              <a:t>Significant phase shift as </a:t>
            </a:r>
            <a:r>
              <a:rPr lang="en-US" baseline="0" dirty="0" err="1"/>
              <a:t>theodorsen’s</a:t>
            </a:r>
            <a:r>
              <a:rPr lang="en-US" baseline="0" dirty="0"/>
              <a:t> does not account for stall</a:t>
            </a:r>
          </a:p>
          <a:p>
            <a:pPr marL="171450" indent="-171450">
              <a:buFont typeface="Arial" panose="020B0604020202020204" pitchFamily="34" charset="0"/>
              <a:buChar char="•"/>
            </a:pPr>
            <a:r>
              <a:rPr lang="en-US" baseline="0" dirty="0"/>
              <a:t>CFD is showing slightly different bubble characteristics, could be due to the resolution of the simulation or the sampling resolution of the experiments, working towards resolving this issue</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21</a:t>
            </a:fld>
            <a:endParaRPr lang="en-US"/>
          </a:p>
        </p:txBody>
      </p:sp>
    </p:spTree>
    <p:extLst>
      <p:ext uri="{BB962C8B-B14F-4D97-AF65-F5344CB8AC3E}">
        <p14:creationId xmlns:p14="http://schemas.microsoft.com/office/powerpoint/2010/main" val="2300686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CFD agreeing</a:t>
            </a:r>
            <a:r>
              <a:rPr lang="en-US" baseline="0" dirty="0"/>
              <a:t> with significant bubble growth and vortex shedding</a:t>
            </a:r>
          </a:p>
          <a:p>
            <a:pPr marL="171450" indent="-171450">
              <a:buFont typeface="Arial" panose="020B0604020202020204" pitchFamily="34" charset="0"/>
              <a:buChar char="•"/>
            </a:pPr>
            <a:r>
              <a:rPr lang="en-US" baseline="0" dirty="0"/>
              <a:t>Vortex sheds off the back of the airfoil</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br>
              <a:rPr lang="en-US" baseline="0" dirty="0"/>
            </a:br>
            <a:r>
              <a:rPr lang="en-US" baseline="0" dirty="0"/>
              <a:t>Gif is interpolated data, should not go out of phase. Movie will always be out of phase</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E894ED4B-9617-454B-AF05-00B3482AB450}" type="slidenum">
              <a:rPr lang="en-US" smtClean="0"/>
              <a:t>22</a:t>
            </a:fld>
            <a:endParaRPr lang="en-US"/>
          </a:p>
        </p:txBody>
      </p:sp>
    </p:spTree>
    <p:extLst>
      <p:ext uri="{BB962C8B-B14F-4D97-AF65-F5344CB8AC3E}">
        <p14:creationId xmlns:p14="http://schemas.microsoft.com/office/powerpoint/2010/main" val="265298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agreement between </a:t>
            </a:r>
            <a:r>
              <a:rPr lang="en-US" baseline="0" dirty="0" err="1"/>
              <a:t>Exp</a:t>
            </a:r>
            <a:r>
              <a:rPr lang="en-US" baseline="0" dirty="0"/>
              <a:t>, CFD, and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Sinusoidal shape as reflected in unsteady lift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Bubble has minimal growth and does not “shed”</a:t>
            </a:r>
          </a:p>
        </p:txBody>
      </p:sp>
      <p:sp>
        <p:nvSpPr>
          <p:cNvPr id="4" name="Slide Number Placeholder 3"/>
          <p:cNvSpPr>
            <a:spLocks noGrp="1"/>
          </p:cNvSpPr>
          <p:nvPr>
            <p:ph type="sldNum" sz="quarter" idx="10"/>
          </p:nvPr>
        </p:nvSpPr>
        <p:spPr/>
        <p:txBody>
          <a:bodyPr/>
          <a:lstStyle/>
          <a:p>
            <a:fld id="{2BC72F24-51AC-4188-B1B9-43AB705CF499}" type="slidenum">
              <a:rPr lang="en-US" smtClean="0"/>
              <a:t>24</a:t>
            </a:fld>
            <a:endParaRPr lang="en-US"/>
          </a:p>
        </p:txBody>
      </p:sp>
    </p:spTree>
    <p:extLst>
      <p:ext uri="{BB962C8B-B14F-4D97-AF65-F5344CB8AC3E}">
        <p14:creationId xmlns:p14="http://schemas.microsoft.com/office/powerpoint/2010/main" val="165364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Carbon fiber is stronger and lighter compared to standard aluminum construction and has almost no fatigue issues</a:t>
            </a:r>
          </a:p>
          <a:p>
            <a:pPr marL="171450" indent="-171450">
              <a:buFont typeface="Arial" panose="020B0604020202020204" pitchFamily="34" charset="0"/>
              <a:buChar char="•"/>
            </a:pPr>
            <a:r>
              <a:rPr lang="en-US" baseline="0" dirty="0"/>
              <a:t>Carbon based wing </a:t>
            </a:r>
            <a:r>
              <a:rPr lang="en-US" b="1" baseline="0" dirty="0"/>
              <a:t>structures allow for higher aspect ratio wings that are more flexible</a:t>
            </a:r>
            <a:r>
              <a:rPr lang="en-US" baseline="0" dirty="0"/>
              <a:t>. </a:t>
            </a:r>
            <a:r>
              <a:rPr lang="en-US" u="sng" baseline="0" dirty="0"/>
              <a:t>This can also be seen on remote piloted UAVs such as the </a:t>
            </a:r>
            <a:r>
              <a:rPr lang="en-US" b="1" u="sng" baseline="0" dirty="0"/>
              <a:t>X-56 </a:t>
            </a:r>
            <a:r>
              <a:rPr lang="en-US" u="none" baseline="0" dirty="0"/>
              <a:t> shown on the right. </a:t>
            </a:r>
          </a:p>
          <a:p>
            <a:pPr marL="171450" indent="-171450">
              <a:buFont typeface="Arial" panose="020B0604020202020204" pitchFamily="34" charset="0"/>
              <a:buChar char="•"/>
            </a:pPr>
            <a:r>
              <a:rPr lang="en-US" u="none" baseline="0" dirty="0"/>
              <a:t>These </a:t>
            </a:r>
            <a:r>
              <a:rPr lang="en-US" b="1" u="none" baseline="0" dirty="0"/>
              <a:t>more flexible structures can then experience increased structural motion in flight</a:t>
            </a:r>
            <a:r>
              <a:rPr lang="en-US" u="none" baseline="0" dirty="0"/>
              <a:t>.</a:t>
            </a:r>
          </a:p>
          <a:p>
            <a:pPr marL="171450" indent="-171450">
              <a:buFont typeface="Arial" panose="020B0604020202020204" pitchFamily="34" charset="0"/>
              <a:buChar char="•"/>
            </a:pPr>
            <a:endParaRPr lang="en-US" u="none" baseline="0" dirty="0"/>
          </a:p>
          <a:p>
            <a:pPr marL="171450" indent="-171450">
              <a:buFont typeface="Arial" panose="020B0604020202020204" pitchFamily="34" charset="0"/>
              <a:buChar char="•"/>
            </a:pPr>
            <a:r>
              <a:rPr lang="en-US" u="none" baseline="0" dirty="0"/>
              <a:t>Structural motion causes significantly different lift characteristics</a:t>
            </a:r>
          </a:p>
          <a:p>
            <a:pPr marL="171450" indent="-171450">
              <a:buFont typeface="Arial" panose="020B0604020202020204" pitchFamily="34" charset="0"/>
              <a:buChar char="•"/>
            </a:pPr>
            <a:r>
              <a:rPr lang="en-US" u="none" baseline="0" dirty="0"/>
              <a:t>X-56A designed to be a flutter test bed, also is an excellent test bed for low amplitude, high frequency vibrations</a:t>
            </a:r>
          </a:p>
          <a:p>
            <a:pPr marL="171450" indent="-171450">
              <a:buFont typeface="Arial" panose="020B0604020202020204" pitchFamily="34" charset="0"/>
              <a:buChar char="•"/>
            </a:pPr>
            <a:r>
              <a:rPr lang="en-US" u="none" baseline="0" dirty="0"/>
              <a:t>Modular design to allow for different configurations for testing</a:t>
            </a:r>
          </a:p>
          <a:p>
            <a:endParaRPr lang="en-US" dirty="0"/>
          </a:p>
        </p:txBody>
      </p:sp>
      <p:sp>
        <p:nvSpPr>
          <p:cNvPr id="4" name="Slide Number Placeholder 3"/>
          <p:cNvSpPr>
            <a:spLocks noGrp="1"/>
          </p:cNvSpPr>
          <p:nvPr>
            <p:ph type="sldNum" sz="quarter" idx="10"/>
          </p:nvPr>
        </p:nvSpPr>
        <p:spPr/>
        <p:txBody>
          <a:bodyPr/>
          <a:lstStyle/>
          <a:p>
            <a:fld id="{8768D260-3743-4EFE-A6EC-2717714E4E6B}" type="slidenum">
              <a:rPr lang="en-US" smtClean="0"/>
              <a:t>2</a:t>
            </a:fld>
            <a:endParaRPr lang="en-US"/>
          </a:p>
        </p:txBody>
      </p:sp>
    </p:spTree>
    <p:extLst>
      <p:ext uri="{BB962C8B-B14F-4D97-AF65-F5344CB8AC3E}">
        <p14:creationId xmlns:p14="http://schemas.microsoft.com/office/powerpoint/2010/main" val="8775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Lift greatly passes</a:t>
            </a:r>
            <a:r>
              <a:rPr lang="en-US" baseline="0" dirty="0"/>
              <a:t> into the static stall regime</a:t>
            </a:r>
          </a:p>
          <a:p>
            <a:pPr marL="171450" indent="-171450">
              <a:buFont typeface="Arial" panose="020B0604020202020204" pitchFamily="34" charset="0"/>
              <a:buChar char="•"/>
            </a:pPr>
            <a:r>
              <a:rPr lang="en-US" baseline="0" dirty="0"/>
              <a:t>Bubble has significant growth</a:t>
            </a:r>
          </a:p>
          <a:p>
            <a:pPr marL="171450" indent="-171450">
              <a:buFont typeface="Arial" panose="020B0604020202020204" pitchFamily="34" charset="0"/>
              <a:buChar char="•"/>
            </a:pPr>
            <a:r>
              <a:rPr lang="en-US" baseline="0" dirty="0"/>
              <a:t>Sheds off the back of the airfoil</a:t>
            </a:r>
          </a:p>
          <a:p>
            <a:pPr marL="171450" indent="-171450">
              <a:buFont typeface="Arial" panose="020B0604020202020204" pitchFamily="34" charset="0"/>
              <a:buChar char="•"/>
            </a:pPr>
            <a:r>
              <a:rPr lang="en-US" baseline="0" dirty="0"/>
              <a:t>No longer sinusoidal</a:t>
            </a:r>
          </a:p>
          <a:p>
            <a:pPr marL="171450" indent="-171450">
              <a:buFont typeface="Arial" panose="020B0604020202020204" pitchFamily="34" charset="0"/>
              <a:buChar char="•"/>
            </a:pPr>
            <a:r>
              <a:rPr lang="en-US" baseline="0" dirty="0"/>
              <a:t>Significant phase shift as </a:t>
            </a:r>
            <a:r>
              <a:rPr lang="en-US" baseline="0" dirty="0" err="1"/>
              <a:t>theodorsen’s</a:t>
            </a:r>
            <a:r>
              <a:rPr lang="en-US" baseline="0" dirty="0"/>
              <a:t> does not account for stall</a:t>
            </a:r>
          </a:p>
          <a:p>
            <a:pPr marL="171450" indent="-171450">
              <a:buFont typeface="Arial" panose="020B0604020202020204" pitchFamily="34" charset="0"/>
              <a:buChar char="•"/>
            </a:pPr>
            <a:r>
              <a:rPr lang="en-US" baseline="0" dirty="0"/>
              <a:t>CFD is showing slightly different bubble characteristics, could be due to the resolution of the simulation or the sampling resolution of the experiments, working towards resolving this issue</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25</a:t>
            </a:fld>
            <a:endParaRPr lang="en-US"/>
          </a:p>
        </p:txBody>
      </p:sp>
    </p:spTree>
    <p:extLst>
      <p:ext uri="{BB962C8B-B14F-4D97-AF65-F5344CB8AC3E}">
        <p14:creationId xmlns:p14="http://schemas.microsoft.com/office/powerpoint/2010/main" val="3278302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 is </a:t>
            </a:r>
            <a:r>
              <a:rPr lang="en-US" dirty="0" err="1"/>
              <a:t>neg</a:t>
            </a:r>
            <a:r>
              <a:rPr lang="en-US" baseline="0" dirty="0"/>
              <a:t> or near zero for a portion of the oscillation cycle</a:t>
            </a:r>
          </a:p>
          <a:p>
            <a:pPr marL="171450" indent="-171450">
              <a:buFont typeface="Arial" panose="020B0604020202020204" pitchFamily="34" charset="0"/>
              <a:buChar char="•"/>
            </a:pPr>
            <a:r>
              <a:rPr lang="en-US" baseline="0" dirty="0"/>
              <a:t>Parameters could be tuned for beneficial CM</a:t>
            </a:r>
          </a:p>
          <a:p>
            <a:pPr marL="171450" indent="-171450">
              <a:buFont typeface="Arial" panose="020B0604020202020204" pitchFamily="34" charset="0"/>
              <a:buChar char="•"/>
            </a:pPr>
            <a:r>
              <a:rPr lang="en-US" baseline="0" dirty="0" err="1"/>
              <a:t>Moemnt</a:t>
            </a:r>
            <a:r>
              <a:rPr lang="en-US" baseline="0" dirty="0"/>
              <a:t> stall occurs before lift stall</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26</a:t>
            </a:fld>
            <a:endParaRPr lang="en-US"/>
          </a:p>
        </p:txBody>
      </p:sp>
    </p:spTree>
    <p:extLst>
      <p:ext uri="{BB962C8B-B14F-4D97-AF65-F5344CB8AC3E}">
        <p14:creationId xmlns:p14="http://schemas.microsoft.com/office/powerpoint/2010/main" val="246979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So</a:t>
            </a:r>
            <a:r>
              <a:rPr lang="en-US" b="1" baseline="0" dirty="0"/>
              <a:t> some background and motivation</a:t>
            </a:r>
            <a:r>
              <a:rPr lang="en-US" baseline="0" dirty="0"/>
              <a:t>. The </a:t>
            </a:r>
            <a:r>
              <a:rPr lang="en-US" b="1" baseline="0" dirty="0"/>
              <a:t>aviation industry is moving towards a higher use of composite materials</a:t>
            </a:r>
            <a:r>
              <a:rPr lang="en-US" baseline="0" dirty="0"/>
              <a:t>. </a:t>
            </a:r>
            <a:r>
              <a:rPr lang="en-US" u="sng" baseline="0" dirty="0"/>
              <a:t>A good example of this is the </a:t>
            </a:r>
            <a:r>
              <a:rPr lang="en-US" b="1" u="sng" baseline="0" dirty="0"/>
              <a:t>787 </a:t>
            </a:r>
            <a:r>
              <a:rPr lang="en-US" baseline="0" dirty="0"/>
              <a:t>which has a large incorporation of </a:t>
            </a:r>
            <a:r>
              <a:rPr lang="en-US" b="1" baseline="0" dirty="0"/>
              <a:t>carbon fiber in its construction</a:t>
            </a:r>
            <a:r>
              <a:rPr lang="en-US" baseline="0" dirty="0"/>
              <a:t>. </a:t>
            </a:r>
          </a:p>
          <a:p>
            <a:pPr marL="171450" indent="-171450">
              <a:buFont typeface="Arial" panose="020B0604020202020204" pitchFamily="34" charset="0"/>
              <a:buChar char="•"/>
            </a:pPr>
            <a:r>
              <a:rPr lang="en-US" baseline="0" dirty="0"/>
              <a:t>Carbon fiber is stronger and lighter compared to standard aluminum construction and has almost no fatigue issues</a:t>
            </a:r>
          </a:p>
          <a:p>
            <a:pPr marL="171450" indent="-171450">
              <a:buFont typeface="Arial" panose="020B0604020202020204" pitchFamily="34" charset="0"/>
              <a:buChar char="•"/>
            </a:pPr>
            <a:r>
              <a:rPr lang="en-US" baseline="0" dirty="0"/>
              <a:t>Carbon based wing </a:t>
            </a:r>
            <a:r>
              <a:rPr lang="en-US" b="1" baseline="0" dirty="0"/>
              <a:t>structures allow for higher aspect ratio wings that are more flexible</a:t>
            </a:r>
            <a:r>
              <a:rPr lang="en-US" baseline="0" dirty="0"/>
              <a:t>. </a:t>
            </a:r>
            <a:r>
              <a:rPr lang="en-US" u="sng" baseline="0" dirty="0"/>
              <a:t>This can also be seen on remote piloted UAVs such as the </a:t>
            </a:r>
            <a:r>
              <a:rPr lang="en-US" b="1" u="sng" baseline="0" dirty="0"/>
              <a:t>X-56 </a:t>
            </a:r>
            <a:r>
              <a:rPr lang="en-US" u="none" baseline="0" dirty="0"/>
              <a:t> shown on the right. </a:t>
            </a:r>
          </a:p>
          <a:p>
            <a:pPr marL="171450" indent="-171450">
              <a:buFont typeface="Arial" panose="020B0604020202020204" pitchFamily="34" charset="0"/>
              <a:buChar char="•"/>
            </a:pPr>
            <a:r>
              <a:rPr lang="en-US" u="none" baseline="0" dirty="0"/>
              <a:t>These </a:t>
            </a:r>
            <a:r>
              <a:rPr lang="en-US" b="1" u="none" baseline="0" dirty="0"/>
              <a:t>more flexible structures can then experience increased structural motion in flight</a:t>
            </a:r>
            <a:r>
              <a:rPr lang="en-US" u="none" baseline="0" dirty="0"/>
              <a:t>.</a:t>
            </a:r>
          </a:p>
          <a:p>
            <a:pPr marL="171450" indent="-171450">
              <a:buFont typeface="Arial" panose="020B0604020202020204" pitchFamily="34" charset="0"/>
              <a:buChar char="•"/>
            </a:pPr>
            <a:endParaRPr lang="en-US" u="none" baseline="0" dirty="0"/>
          </a:p>
          <a:p>
            <a:pPr marL="171450" indent="-171450">
              <a:buFont typeface="Arial" panose="020B0604020202020204" pitchFamily="34" charset="0"/>
              <a:buChar char="•"/>
            </a:pPr>
            <a:r>
              <a:rPr lang="en-US" u="none" baseline="0" dirty="0"/>
              <a:t>Structural motion causes significantly different lift characteristics</a:t>
            </a:r>
          </a:p>
          <a:p>
            <a:pPr marL="171450" indent="-171450">
              <a:buFont typeface="Arial" panose="020B0604020202020204" pitchFamily="34" charset="0"/>
              <a:buChar char="•"/>
            </a:pPr>
            <a:endParaRPr lang="en-US" u="sng" baseline="0" dirty="0"/>
          </a:p>
          <a:p>
            <a:endParaRPr lang="en-US" dirty="0"/>
          </a:p>
        </p:txBody>
      </p:sp>
      <p:sp>
        <p:nvSpPr>
          <p:cNvPr id="4" name="Slide Number Placeholder 3"/>
          <p:cNvSpPr>
            <a:spLocks noGrp="1"/>
          </p:cNvSpPr>
          <p:nvPr>
            <p:ph type="sldNum" sz="quarter" idx="10"/>
          </p:nvPr>
        </p:nvSpPr>
        <p:spPr/>
        <p:txBody>
          <a:bodyPr/>
          <a:lstStyle/>
          <a:p>
            <a:fld id="{8768D260-3743-4EFE-A6EC-2717714E4E6B}" type="slidenum">
              <a:rPr lang="en-US" smtClean="0"/>
              <a:t>28</a:t>
            </a:fld>
            <a:endParaRPr lang="en-US"/>
          </a:p>
        </p:txBody>
      </p:sp>
    </p:spTree>
    <p:extLst>
      <p:ext uri="{BB962C8B-B14F-4D97-AF65-F5344CB8AC3E}">
        <p14:creationId xmlns:p14="http://schemas.microsoft.com/office/powerpoint/2010/main" val="222860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a:t>
            </a:r>
            <a:r>
              <a:rPr lang="en-US" baseline="0" dirty="0"/>
              <a:t> point out your focus</a:t>
            </a:r>
            <a:endParaRPr lang="en-US" dirty="0"/>
          </a:p>
          <a:p>
            <a:endParaRPr lang="en-US" dirty="0"/>
          </a:p>
          <a:p>
            <a:r>
              <a:rPr lang="en-US" dirty="0"/>
              <a:t>SH</a:t>
            </a:r>
          </a:p>
          <a:p>
            <a:r>
              <a:rPr lang="en-US" sz="1200" kern="1200" dirty="0">
                <a:solidFill>
                  <a:schemeClr val="tx1"/>
                </a:solidFill>
                <a:effectLst/>
                <a:latin typeface="+mn-lt"/>
                <a:ea typeface="+mn-ea"/>
                <a:cs typeface="+mn-cs"/>
              </a:rPr>
              <a:t>A combined investigative approach which employs high-fidelity numerical simulations, wind &amp; water-tunnel and free-flight experiments all grounded in theory is taken to investigate and understand the fundamental flow physics of separation and separation control for wing sections undergoing temporal motions. This multi-tiered approach allows for the cross-validation of the different investigative tools (free-flight &amp; wind-tunnel experiments, simulations) and thus increases chances for breakthroughs in this difficult field of research.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Combined</a:t>
            </a:r>
            <a:r>
              <a:rPr lang="en-US" sz="1200" kern="1200" baseline="0" dirty="0">
                <a:solidFill>
                  <a:schemeClr val="tx1"/>
                </a:solidFill>
                <a:effectLst/>
                <a:latin typeface="+mn-lt"/>
                <a:ea typeface="+mn-ea"/>
                <a:cs typeface="+mn-cs"/>
              </a:rPr>
              <a:t> approach</a:t>
            </a:r>
          </a:p>
          <a:p>
            <a:r>
              <a:rPr lang="en-US" sz="1200" kern="1200" baseline="0" dirty="0">
                <a:solidFill>
                  <a:schemeClr val="tx1"/>
                </a:solidFill>
                <a:effectLst/>
                <a:latin typeface="+mn-lt"/>
                <a:ea typeface="+mn-ea"/>
                <a:cs typeface="+mn-cs"/>
              </a:rPr>
              <a:t>Two flight test models</a:t>
            </a:r>
          </a:p>
          <a:p>
            <a:r>
              <a:rPr lang="en-US" sz="1200" kern="1200" baseline="0" dirty="0">
                <a:solidFill>
                  <a:schemeClr val="tx1"/>
                </a:solidFill>
                <a:effectLst/>
                <a:latin typeface="+mn-lt"/>
                <a:ea typeface="+mn-ea"/>
                <a:cs typeface="+mn-cs"/>
              </a:rPr>
              <a:t>Subsonic wind tunnel testing</a:t>
            </a:r>
          </a:p>
          <a:p>
            <a:r>
              <a:rPr lang="en-US" sz="1200" kern="1200" baseline="0" dirty="0">
                <a:solidFill>
                  <a:schemeClr val="tx1"/>
                </a:solidFill>
                <a:effectLst/>
                <a:latin typeface="+mn-lt"/>
                <a:ea typeface="+mn-ea"/>
                <a:cs typeface="+mn-cs"/>
              </a:rPr>
              <a:t>CFD simulations</a:t>
            </a:r>
          </a:p>
        </p:txBody>
      </p:sp>
      <p:sp>
        <p:nvSpPr>
          <p:cNvPr id="4" name="Slide Number Placeholder 3"/>
          <p:cNvSpPr>
            <a:spLocks noGrp="1"/>
          </p:cNvSpPr>
          <p:nvPr>
            <p:ph type="sldNum" sz="quarter" idx="10"/>
          </p:nvPr>
        </p:nvSpPr>
        <p:spPr/>
        <p:txBody>
          <a:bodyPr/>
          <a:lstStyle/>
          <a:p>
            <a:fld id="{2BC72F24-51AC-4188-B1B9-43AB705CF499}" type="slidenum">
              <a:rPr lang="en-US" smtClean="0"/>
              <a:t>3</a:t>
            </a:fld>
            <a:endParaRPr lang="en-US"/>
          </a:p>
        </p:txBody>
      </p:sp>
    </p:spTree>
    <p:extLst>
      <p:ext uri="{BB962C8B-B14F-4D97-AF65-F5344CB8AC3E}">
        <p14:creationId xmlns:p14="http://schemas.microsoft.com/office/powerpoint/2010/main" val="256317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define</a:t>
            </a:r>
            <a:r>
              <a:rPr lang="en-US" baseline="0" dirty="0"/>
              <a:t> k and h</a:t>
            </a:r>
            <a:endParaRPr lang="en-US" dirty="0"/>
          </a:p>
          <a:p>
            <a:endParaRPr lang="en-US" dirty="0"/>
          </a:p>
          <a:p>
            <a:r>
              <a:rPr lang="en-US" dirty="0"/>
              <a:t>Subsoni</a:t>
            </a:r>
            <a:r>
              <a:rPr lang="en-US" baseline="0" dirty="0"/>
              <a:t>c wind tunnel testing</a:t>
            </a:r>
          </a:p>
          <a:p>
            <a:r>
              <a:rPr lang="en-US" baseline="0" dirty="0"/>
              <a:t>Re=200,000 is minimum flight Re or near-stall conditions</a:t>
            </a:r>
          </a:p>
          <a:p>
            <a:r>
              <a:rPr lang="en-US" baseline="0" dirty="0"/>
              <a:t>Motion is perpendicular to chord</a:t>
            </a:r>
          </a:p>
          <a:p>
            <a:r>
              <a:rPr lang="en-US" dirty="0"/>
              <a:t>Eigen frequency</a:t>
            </a:r>
            <a:r>
              <a:rPr lang="en-US" baseline="0" dirty="0"/>
              <a:t> of wing is the same as the half-scale flight model </a:t>
            </a:r>
          </a:p>
          <a:p>
            <a:r>
              <a:rPr lang="en-US" baseline="0" dirty="0"/>
              <a:t>64 Pressure taps in order to make calculations</a:t>
            </a:r>
          </a:p>
          <a:p>
            <a:r>
              <a:rPr lang="en-US" dirty="0"/>
              <a:t>Talk about motion</a:t>
            </a:r>
            <a:r>
              <a:rPr lang="en-US" baseline="0" dirty="0"/>
              <a:t> how revolutions of the motor are translated into linear motion from the </a:t>
            </a:r>
            <a:r>
              <a:rPr lang="en-US" baseline="0" dirty="0" err="1"/>
              <a:t>tlop</a:t>
            </a:r>
            <a:r>
              <a:rPr lang="en-US" baseline="0" dirty="0"/>
              <a:t> of the stroke to the bottom of the stroke and back to the top.</a:t>
            </a:r>
            <a:endParaRPr lang="en-US" dirty="0"/>
          </a:p>
        </p:txBody>
      </p:sp>
      <p:sp>
        <p:nvSpPr>
          <p:cNvPr id="4" name="Slide Number Placeholder 3"/>
          <p:cNvSpPr>
            <a:spLocks noGrp="1"/>
          </p:cNvSpPr>
          <p:nvPr>
            <p:ph type="sldNum" sz="quarter" idx="10"/>
          </p:nvPr>
        </p:nvSpPr>
        <p:spPr/>
        <p:txBody>
          <a:bodyPr/>
          <a:lstStyle/>
          <a:p>
            <a:fld id="{2BC72F24-51AC-4188-B1B9-43AB705CF499}" type="slidenum">
              <a:rPr lang="en-US" smtClean="0"/>
              <a:t>4</a:t>
            </a:fld>
            <a:endParaRPr lang="en-US"/>
          </a:p>
        </p:txBody>
      </p:sp>
    </p:spTree>
    <p:extLst>
      <p:ext uri="{BB962C8B-B14F-4D97-AF65-F5344CB8AC3E}">
        <p14:creationId xmlns:p14="http://schemas.microsoft.com/office/powerpoint/2010/main" val="45206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are comfortable</a:t>
            </a:r>
            <a:r>
              <a:rPr lang="en-US" baseline="0" dirty="0"/>
              <a:t> with all of this. Is the CL data updated based on recent </a:t>
            </a:r>
            <a:r>
              <a:rPr lang="en-US" baseline="0" dirty="0" err="1"/>
              <a:t>convos</a:t>
            </a:r>
            <a:r>
              <a:rPr lang="en-US" baseline="0" dirty="0"/>
              <a:t> with Andreas?</a:t>
            </a:r>
            <a:endParaRPr lang="en-US" dirty="0"/>
          </a:p>
          <a:p>
            <a:endParaRPr lang="en-US" dirty="0"/>
          </a:p>
          <a:p>
            <a:r>
              <a:rPr lang="en-US" dirty="0"/>
              <a:t>Good</a:t>
            </a:r>
            <a:r>
              <a:rPr lang="en-US" baseline="0" dirty="0"/>
              <a:t> agreement between </a:t>
            </a:r>
            <a:r>
              <a:rPr lang="en-US" baseline="0" dirty="0" err="1"/>
              <a:t>Exp</a:t>
            </a:r>
            <a:r>
              <a:rPr lang="en-US" baseline="0" dirty="0"/>
              <a:t>, CFD, and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Sinusoidal shape as reflected in unsteady lift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Bubble has minimal growth and does not “shed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CP gif explanation: shows growing and shrinking of LSB as larger alphas make LSB </a:t>
            </a:r>
            <a:r>
              <a:rPr lang="en-US" baseline="0" dirty="0" err="1"/>
              <a:t>grow,m</a:t>
            </a:r>
            <a:r>
              <a:rPr lang="en-US" baseline="0" dirty="0"/>
              <a:t> no shedding behavior here and LSB decreases the pressure increasing lift.</a:t>
            </a:r>
          </a:p>
        </p:txBody>
      </p:sp>
      <p:sp>
        <p:nvSpPr>
          <p:cNvPr id="4" name="Slide Number Placeholder 3"/>
          <p:cNvSpPr>
            <a:spLocks noGrp="1"/>
          </p:cNvSpPr>
          <p:nvPr>
            <p:ph type="sldNum" sz="quarter" idx="10"/>
          </p:nvPr>
        </p:nvSpPr>
        <p:spPr/>
        <p:txBody>
          <a:bodyPr/>
          <a:lstStyle/>
          <a:p>
            <a:fld id="{2BC72F24-51AC-4188-B1B9-43AB705CF499}" type="slidenum">
              <a:rPr lang="en-US" smtClean="0"/>
              <a:t>5</a:t>
            </a:fld>
            <a:endParaRPr lang="en-US"/>
          </a:p>
        </p:txBody>
      </p:sp>
    </p:spTree>
    <p:extLst>
      <p:ext uri="{BB962C8B-B14F-4D97-AF65-F5344CB8AC3E}">
        <p14:creationId xmlns:p14="http://schemas.microsoft.com/office/powerpoint/2010/main" val="77121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this</a:t>
            </a:r>
            <a:r>
              <a:rPr lang="en-US" baseline="0" dirty="0"/>
              <a:t> creates moment stall when you present (even if we are not showing it)</a:t>
            </a:r>
            <a:endParaRPr lang="en-US" dirty="0"/>
          </a:p>
          <a:p>
            <a:endParaRPr lang="en-US" dirty="0"/>
          </a:p>
          <a:p>
            <a:r>
              <a:rPr lang="en-US" dirty="0"/>
              <a:t>14 degree case important as this </a:t>
            </a:r>
            <a:r>
              <a:rPr lang="en-US" dirty="0" err="1"/>
              <a:t>AoA</a:t>
            </a:r>
            <a:r>
              <a:rPr lang="en-US" dirty="0"/>
              <a:t> is relevant during takeoff and landing.</a:t>
            </a:r>
            <a:r>
              <a:rPr lang="en-US" baseline="0" dirty="0"/>
              <a:t> CL vs phi shows no lift stall compared static and from CL vs </a:t>
            </a:r>
            <a:r>
              <a:rPr lang="en-US" baseline="0" dirty="0" err="1"/>
              <a:t>AoA</a:t>
            </a:r>
            <a:r>
              <a:rPr lang="en-US" baseline="0" dirty="0"/>
              <a:t>  experimental ranges far from </a:t>
            </a:r>
            <a:r>
              <a:rPr lang="en-US" baseline="0" dirty="0" err="1"/>
              <a:t>theodorsens</a:t>
            </a:r>
            <a:r>
              <a:rPr lang="en-US" baseline="0" dirty="0"/>
              <a:t> so cannot use </a:t>
            </a:r>
            <a:r>
              <a:rPr lang="en-US" baseline="0" dirty="0" err="1"/>
              <a:t>Theodorsens</a:t>
            </a:r>
            <a:r>
              <a:rPr lang="en-US" baseline="0" dirty="0"/>
              <a:t> to compare. Shedding of LSB from LE shows the movement of pressure distribution. This movement in pressure distribution moves the location where lift occurs at. Accordingly, As the lift acts further down the chord, the moment shifts from pitch up to pitch down, making for </a:t>
            </a:r>
            <a:r>
              <a:rPr lang="en-US" baseline="0" dirty="0" err="1"/>
              <a:t>undersibale</a:t>
            </a:r>
            <a:r>
              <a:rPr lang="en-US" baseline="0" dirty="0"/>
              <a:t> flight.</a:t>
            </a:r>
            <a:endParaRPr lang="en-US" dirty="0"/>
          </a:p>
          <a:p>
            <a:r>
              <a:rPr lang="en-US" dirty="0"/>
              <a:t>Nice rolling behavior of LSB</a:t>
            </a:r>
          </a:p>
          <a:p>
            <a:endParaRPr lang="en-US" dirty="0"/>
          </a:p>
          <a:p>
            <a:r>
              <a:rPr lang="en-US" dirty="0"/>
              <a:t>NO CLEAR</a:t>
            </a:r>
            <a:r>
              <a:rPr lang="en-US" baseline="0" dirty="0"/>
              <a:t> LIFT STALL</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6</a:t>
            </a:fld>
            <a:endParaRPr lang="en-US"/>
          </a:p>
        </p:txBody>
      </p:sp>
    </p:spTree>
    <p:extLst>
      <p:ext uri="{BB962C8B-B14F-4D97-AF65-F5344CB8AC3E}">
        <p14:creationId xmlns:p14="http://schemas.microsoft.com/office/powerpoint/2010/main" val="412253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plots were</a:t>
            </a:r>
            <a:r>
              <a:rPr lang="en-US" baseline="0" dirty="0"/>
              <a:t> given to me by Christopher with the labels as they are.</a:t>
            </a:r>
          </a:p>
          <a:p>
            <a:endParaRPr lang="en-US" baseline="0" dirty="0"/>
          </a:p>
          <a:p>
            <a:r>
              <a:rPr lang="en-US" baseline="0" dirty="0"/>
              <a:t>Would be good to clean them up so that they resemble previous versions. Also want to describe a little bit about the flow control.</a:t>
            </a:r>
          </a:p>
          <a:p>
            <a:r>
              <a:rPr lang="en-US" baseline="0" dirty="0"/>
              <a:t>The key is that the bubble is being affected, but it is not necessarily just a trip since it doesn’t happen with plasma off. Need more investigation to clarify.  It would be good to include a picture from </a:t>
            </a:r>
            <a:r>
              <a:rPr lang="en-US" baseline="0" dirty="0" err="1"/>
              <a:t>andreas</a:t>
            </a:r>
            <a:r>
              <a:rPr lang="en-US" baseline="0" dirty="0"/>
              <a:t> since we are going to try to measure similar things. I will send. </a:t>
            </a:r>
          </a:p>
        </p:txBody>
      </p:sp>
      <p:sp>
        <p:nvSpPr>
          <p:cNvPr id="4" name="Slide Number Placeholder 3"/>
          <p:cNvSpPr>
            <a:spLocks noGrp="1"/>
          </p:cNvSpPr>
          <p:nvPr>
            <p:ph type="sldNum" sz="quarter" idx="10"/>
          </p:nvPr>
        </p:nvSpPr>
        <p:spPr/>
        <p:txBody>
          <a:bodyPr/>
          <a:lstStyle/>
          <a:p>
            <a:fld id="{E894ED4B-9617-454B-AF05-00B3482AB450}" type="slidenum">
              <a:rPr lang="en-US" smtClean="0"/>
              <a:t>7</a:t>
            </a:fld>
            <a:endParaRPr lang="en-US"/>
          </a:p>
        </p:txBody>
      </p:sp>
    </p:spTree>
    <p:extLst>
      <p:ext uri="{BB962C8B-B14F-4D97-AF65-F5344CB8AC3E}">
        <p14:creationId xmlns:p14="http://schemas.microsoft.com/office/powerpoint/2010/main" val="22948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mention 12 here</a:t>
            </a:r>
            <a:r>
              <a:rPr lang="en-US" baseline="0" dirty="0"/>
              <a:t> if you like. The problem with 14 is moment stall. Ask mark about this. </a:t>
            </a:r>
          </a:p>
          <a:p>
            <a:r>
              <a:rPr lang="en-US" baseline="0" dirty="0"/>
              <a:t>The good part about the controlling the bubble is we don’t get a strong pitch break.</a:t>
            </a:r>
          </a:p>
          <a:p>
            <a:r>
              <a:rPr lang="en-US" baseline="0" dirty="0"/>
              <a:t>Also many more measurements for future work. do we see what </a:t>
            </a:r>
            <a:r>
              <a:rPr lang="en-US" baseline="0" dirty="0" err="1"/>
              <a:t>andreas</a:t>
            </a:r>
            <a:r>
              <a:rPr lang="en-US" baseline="0" dirty="0"/>
              <a:t> sees?</a:t>
            </a:r>
          </a:p>
          <a:p>
            <a:endParaRPr lang="en-US" baseline="0" dirty="0"/>
          </a:p>
          <a:p>
            <a:r>
              <a:rPr lang="en-US" baseline="0" dirty="0"/>
              <a:t>10 degree validates experimental setup</a:t>
            </a:r>
          </a:p>
          <a:p>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8</a:t>
            </a:fld>
            <a:endParaRPr lang="en-US"/>
          </a:p>
        </p:txBody>
      </p:sp>
    </p:spTree>
    <p:extLst>
      <p:ext uri="{BB962C8B-B14F-4D97-AF65-F5344CB8AC3E}">
        <p14:creationId xmlns:p14="http://schemas.microsoft.com/office/powerpoint/2010/main" val="428096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just put</a:t>
            </a:r>
            <a:r>
              <a:rPr lang="en-US" baseline="0" dirty="0"/>
              <a:t> these names on small print on title </a:t>
            </a:r>
            <a:r>
              <a:rPr lang="en-US" baseline="0" dirty="0" err="1"/>
              <a:t>stlide</a:t>
            </a:r>
            <a:endParaRPr lang="en-US" dirty="0"/>
          </a:p>
        </p:txBody>
      </p:sp>
      <p:sp>
        <p:nvSpPr>
          <p:cNvPr id="4" name="Slide Number Placeholder 3"/>
          <p:cNvSpPr>
            <a:spLocks noGrp="1"/>
          </p:cNvSpPr>
          <p:nvPr>
            <p:ph type="sldNum" sz="quarter" idx="10"/>
          </p:nvPr>
        </p:nvSpPr>
        <p:spPr/>
        <p:txBody>
          <a:bodyPr/>
          <a:lstStyle/>
          <a:p>
            <a:fld id="{E894ED4B-9617-454B-AF05-00B3482AB450}" type="slidenum">
              <a:rPr lang="en-US" smtClean="0"/>
              <a:t>9</a:t>
            </a:fld>
            <a:endParaRPr lang="en-US"/>
          </a:p>
        </p:txBody>
      </p:sp>
    </p:spTree>
    <p:extLst>
      <p:ext uri="{BB962C8B-B14F-4D97-AF65-F5344CB8AC3E}">
        <p14:creationId xmlns:p14="http://schemas.microsoft.com/office/powerpoint/2010/main" val="2810056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1238499"/>
            <a:ext cx="9144000" cy="1621802"/>
          </a:xfrm>
          <a:prstGeom prst="rect">
            <a:avLst/>
          </a:prstGeom>
          <a:solidFill>
            <a:srgbClr val="1525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1172776"/>
            <a:ext cx="7772400" cy="2387600"/>
          </a:xfrm>
        </p:spPr>
        <p:txBody>
          <a:bodyPr anchor="ct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4455478"/>
            <a:ext cx="6858000" cy="1655762"/>
          </a:xfrm>
        </p:spPr>
        <p:txBody>
          <a:bodyPr/>
          <a:lstStyle>
            <a:lvl1pPr marL="0" indent="0" algn="ctr">
              <a:buNone/>
              <a:defRPr sz="2400" b="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2097717" y="6374332"/>
            <a:ext cx="2057400" cy="365125"/>
          </a:xfrm>
        </p:spPr>
        <p:txBody>
          <a:bodyPr/>
          <a:lstStyle/>
          <a:p>
            <a:fld id="{CA4EF132-4192-4365-888D-DD05266EECF7}" type="datetime1">
              <a:rPr lang="en-US" smtClean="0">
                <a:solidFill>
                  <a:prstClr val="black">
                    <a:tint val="75000"/>
                  </a:prstClr>
                </a:solidFill>
              </a:rPr>
              <a:t>4/7/2017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297311" y="6356351"/>
            <a:ext cx="30861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00538" y="208163"/>
            <a:ext cx="2057400" cy="365125"/>
          </a:xfrm>
        </p:spPr>
        <p:txBody>
          <a:bodyPr/>
          <a:lstStyle/>
          <a:p>
            <a:fld id="{CA5DA716-2F96-4EB5-A414-AF55BCE571D6}"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rotWithShape="1">
          <a:blip r:embed="rId2"/>
          <a:srcRect t="34545"/>
          <a:stretch/>
        </p:blipFill>
        <p:spPr>
          <a:xfrm>
            <a:off x="0" y="0"/>
            <a:ext cx="7278624" cy="697079"/>
          </a:xfrm>
          <a:prstGeom prst="rect">
            <a:avLst/>
          </a:prstGeom>
        </p:spPr>
      </p:pic>
      <p:sp>
        <p:nvSpPr>
          <p:cNvPr id="11" name="Rectangle 10"/>
          <p:cNvSpPr/>
          <p:nvPr userDrawn="1"/>
        </p:nvSpPr>
        <p:spPr>
          <a:xfrm>
            <a:off x="0" y="736815"/>
            <a:ext cx="9144000" cy="553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1171397"/>
            <a:ext cx="9144000" cy="75703"/>
          </a:xfrm>
          <a:prstGeom prst="rect">
            <a:avLst/>
          </a:prstGeom>
          <a:solidFill>
            <a:srgbClr val="A7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2860301"/>
            <a:ext cx="9144000" cy="75703"/>
          </a:xfrm>
          <a:prstGeom prst="rect">
            <a:avLst/>
          </a:prstGeom>
          <a:solidFill>
            <a:srgbClr val="A7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descr="AZSGC_sunset"/>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8280052" y="5454809"/>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descr="nasa-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275" y="5855110"/>
            <a:ext cx="1012215" cy="86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25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6225-4D66-4909-BB74-6341D0C74EEB}" type="datetime1">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227461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86AAE-D1F7-4414-95F0-49A0199ED701}" type="datetime1">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251125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C2108B-E090-402F-A15E-4DF050C61CCF}" type="datetime1">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1289404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1E1F-04D6-4C5F-A3C3-94068B02CAFF}" type="datetime1">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4042892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9C88F-E4A2-4A04-A1A4-79882EB443D4}" type="datetime1">
              <a:rPr lang="en-US" smtClean="0">
                <a:solidFill>
                  <a:prstClr val="black">
                    <a:tint val="75000"/>
                  </a:prstClr>
                </a:solidFill>
              </a:rPr>
              <a:t>4/7/2017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7" name="Rectangle 26"/>
          <p:cNvSpPr/>
          <p:nvPr userDrawn="1"/>
        </p:nvSpPr>
        <p:spPr>
          <a:xfrm>
            <a:off x="0" y="-5826"/>
            <a:ext cx="9144000" cy="514394"/>
          </a:xfrm>
          <a:prstGeom prst="rect">
            <a:avLst/>
          </a:prstGeom>
          <a:solidFill>
            <a:srgbClr val="1525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0" name="Slide Number Placeholder 22"/>
          <p:cNvSpPr>
            <a:spLocks noGrp="1"/>
          </p:cNvSpPr>
          <p:nvPr>
            <p:ph type="sldNum" sz="quarter" idx="12"/>
          </p:nvPr>
        </p:nvSpPr>
        <p:spPr>
          <a:xfrm>
            <a:off x="6987564" y="50575"/>
            <a:ext cx="2057400" cy="365125"/>
          </a:xfrm>
        </p:spPr>
        <p:txBody>
          <a:bodyPr/>
          <a:lstStyle>
            <a:lvl1pPr>
              <a:defRPr>
                <a:solidFill>
                  <a:schemeClr val="bg1"/>
                </a:solidFill>
              </a:defRPr>
            </a:lvl1pPr>
          </a:lstStyle>
          <a:p>
            <a:fld id="{CA5DA716-2F96-4EB5-A414-AF55BCE571D6}" type="slidenum">
              <a:rPr lang="en-US" smtClean="0"/>
              <a:pPr/>
              <a:t>‹#›</a:t>
            </a:fld>
            <a:endParaRPr lang="en-US" dirty="0"/>
          </a:p>
        </p:txBody>
      </p:sp>
      <p:sp>
        <p:nvSpPr>
          <p:cNvPr id="33" name="Title 1"/>
          <p:cNvSpPr>
            <a:spLocks noGrp="1"/>
          </p:cNvSpPr>
          <p:nvPr>
            <p:ph type="title"/>
          </p:nvPr>
        </p:nvSpPr>
        <p:spPr>
          <a:xfrm>
            <a:off x="647700" y="-394653"/>
            <a:ext cx="7886700" cy="1325563"/>
          </a:xfrm>
        </p:spPr>
        <p:txBody>
          <a:bodyPr>
            <a:normAutofit/>
          </a:bodyPr>
          <a:lstStyle>
            <a:lvl1pPr algn="ctr">
              <a:defRPr sz="1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8" name="Picture 27"/>
          <p:cNvPicPr>
            <a:picLocks noChangeAspect="1"/>
          </p:cNvPicPr>
          <p:nvPr userDrawn="1"/>
        </p:nvPicPr>
        <p:blipFill rotWithShape="1">
          <a:blip r:embed="rId2"/>
          <a:srcRect l="2403" t="34545" r="88368" b="9805"/>
          <a:stretch/>
        </p:blipFill>
        <p:spPr>
          <a:xfrm>
            <a:off x="0" y="-17621"/>
            <a:ext cx="647700" cy="571500"/>
          </a:xfrm>
          <a:prstGeom prst="rect">
            <a:avLst/>
          </a:prstGeom>
        </p:spPr>
      </p:pic>
      <p:sp>
        <p:nvSpPr>
          <p:cNvPr id="29" name="Rectangle 28"/>
          <p:cNvSpPr/>
          <p:nvPr userDrawn="1"/>
        </p:nvSpPr>
        <p:spPr>
          <a:xfrm>
            <a:off x="0" y="506610"/>
            <a:ext cx="9144000" cy="42732"/>
          </a:xfrm>
          <a:prstGeom prst="rect">
            <a:avLst/>
          </a:prstGeom>
          <a:solidFill>
            <a:srgbClr val="A7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966342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552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02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D45F3A-DE62-4A2E-9E5A-070687352B6F}" type="datetime1">
              <a:rPr lang="en-US" smtClean="0">
                <a:solidFill>
                  <a:prstClr val="black">
                    <a:tint val="75000"/>
                  </a:prstClr>
                </a:solidFill>
              </a:rPr>
              <a:t>4/7/2017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7" name="Rectangle 26"/>
          <p:cNvSpPr/>
          <p:nvPr userDrawn="1"/>
        </p:nvSpPr>
        <p:spPr>
          <a:xfrm>
            <a:off x="0" y="-5826"/>
            <a:ext cx="9144000" cy="514394"/>
          </a:xfrm>
          <a:prstGeom prst="rect">
            <a:avLst/>
          </a:prstGeom>
          <a:solidFill>
            <a:srgbClr val="1525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22"/>
          <p:cNvSpPr>
            <a:spLocks noGrp="1"/>
          </p:cNvSpPr>
          <p:nvPr>
            <p:ph type="sldNum" sz="quarter" idx="12"/>
          </p:nvPr>
        </p:nvSpPr>
        <p:spPr>
          <a:xfrm>
            <a:off x="6926992" y="56425"/>
            <a:ext cx="2057400" cy="365125"/>
          </a:xfrm>
        </p:spPr>
        <p:txBody>
          <a:bodyPr/>
          <a:lstStyle>
            <a:lvl1pPr>
              <a:defRPr>
                <a:solidFill>
                  <a:schemeClr val="bg1"/>
                </a:solidFill>
              </a:defRPr>
            </a:lvl1pPr>
          </a:lstStyle>
          <a:p>
            <a:fld id="{CA5DA716-2F96-4EB5-A414-AF55BCE571D6}" type="slidenum">
              <a:rPr lang="en-US" smtClean="0"/>
              <a:pPr/>
              <a:t>‹#›</a:t>
            </a:fld>
            <a:endParaRPr lang="en-US" dirty="0"/>
          </a:p>
        </p:txBody>
      </p:sp>
      <p:sp>
        <p:nvSpPr>
          <p:cNvPr id="33" name="Title 1"/>
          <p:cNvSpPr>
            <a:spLocks noGrp="1"/>
          </p:cNvSpPr>
          <p:nvPr>
            <p:ph type="title"/>
          </p:nvPr>
        </p:nvSpPr>
        <p:spPr>
          <a:xfrm>
            <a:off x="647700" y="-394653"/>
            <a:ext cx="7886700" cy="1325563"/>
          </a:xfrm>
        </p:spPr>
        <p:txBody>
          <a:bodyPr>
            <a:normAutofit/>
          </a:bodyPr>
          <a:lstStyle>
            <a:lvl1pPr algn="ctr">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8" name="Picture 27"/>
          <p:cNvPicPr>
            <a:picLocks noChangeAspect="1"/>
          </p:cNvPicPr>
          <p:nvPr userDrawn="1"/>
        </p:nvPicPr>
        <p:blipFill rotWithShape="1">
          <a:blip r:embed="rId2"/>
          <a:srcRect l="2403" t="34545" r="88368" b="9805"/>
          <a:stretch/>
        </p:blipFill>
        <p:spPr>
          <a:xfrm>
            <a:off x="0" y="-17621"/>
            <a:ext cx="647700" cy="571500"/>
          </a:xfrm>
          <a:prstGeom prst="rect">
            <a:avLst/>
          </a:prstGeom>
        </p:spPr>
      </p:pic>
      <p:sp>
        <p:nvSpPr>
          <p:cNvPr id="29" name="Rectangle 28"/>
          <p:cNvSpPr/>
          <p:nvPr userDrawn="1"/>
        </p:nvSpPr>
        <p:spPr>
          <a:xfrm>
            <a:off x="0" y="506610"/>
            <a:ext cx="9144000" cy="42732"/>
          </a:xfrm>
          <a:prstGeom prst="rect">
            <a:avLst/>
          </a:prstGeom>
          <a:solidFill>
            <a:srgbClr val="A7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265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2FCE82-E20D-4965-838D-1E822CA4DE9C}" type="datetime1">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338158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338B52-BFF8-42C8-9657-2CDFDD91624E}" type="datetime1">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57364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16B46E-D281-4D9E-ADD9-56508DF4ECAC}" type="datetime1">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166753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F12879-63D8-43EE-A0CD-20D785B8C13F}" type="datetime1">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289704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FE8585-ADF1-48FB-A3C0-C93E0141F442}" type="datetime1">
              <a:rPr lang="en-US" smtClean="0"/>
              <a:t>4/7/2017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192035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7760D0-036D-460B-8C6B-E0A7C735ED53}" type="datetime1">
              <a:rPr lang="en-US" smtClean="0"/>
              <a:t>4/7/2017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30152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1267C-A0C4-4B48-893F-501CBE287D4F}" type="datetime1">
              <a:rPr lang="en-US" smtClean="0"/>
              <a:t>4/7/2017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CD54D7-7A0E-46A1-9633-718031377082}" type="slidenum">
              <a:rPr lang="en-US" smtClean="0"/>
              <a:t>‹#›</a:t>
            </a:fld>
            <a:endParaRPr lang="en-US"/>
          </a:p>
        </p:txBody>
      </p:sp>
    </p:spTree>
    <p:extLst>
      <p:ext uri="{BB962C8B-B14F-4D97-AF65-F5344CB8AC3E}">
        <p14:creationId xmlns:p14="http://schemas.microsoft.com/office/powerpoint/2010/main" val="112438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EEB43-BE94-43F5-B8C9-6E7E063E4F0D}" type="datetime1">
              <a:rPr lang="en-US" smtClean="0"/>
              <a:t>4/7/2017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D54D7-7A0E-46A1-9633-718031377082}" type="slidenum">
              <a:rPr lang="en-US" smtClean="0"/>
              <a:t>‹#›</a:t>
            </a:fld>
            <a:endParaRPr lang="en-US"/>
          </a:p>
        </p:txBody>
      </p:sp>
    </p:spTree>
    <p:extLst>
      <p:ext uri="{BB962C8B-B14F-4D97-AF65-F5344CB8AC3E}">
        <p14:creationId xmlns:p14="http://schemas.microsoft.com/office/powerpoint/2010/main" val="1298580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0.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jpeg"/><Relationship Id="rId4" Type="http://schemas.openxmlformats.org/officeDocument/2006/relationships/hyperlink" Target="http://www.nasa.gov/sites/default/files/ed14-0060-019.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2.png"/><Relationship Id="rId4" Type="http://schemas.openxmlformats.org/officeDocument/2006/relationships/image" Target="../media/image44.gif"/></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47.png"/><Relationship Id="rId9" Type="http://schemas.openxmlformats.org/officeDocument/2006/relationships/comments" Target="../comments/comment8.xml"/></Relationships>
</file>

<file path=ppt/slides/_rels/slide22.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notesSlide" Target="../notesSlides/notesSlide18.xml"/><Relationship Id="rId1" Type="http://schemas.openxmlformats.org/officeDocument/2006/relationships/slideLayout" Target="../slideLayouts/slideLayout2.xml"/><Relationship Id="rId10" Type="http://schemas.openxmlformats.org/officeDocument/2006/relationships/image" Target="../media/image51.gif"/><Relationship Id="rId4" Type="http://schemas.openxmlformats.org/officeDocument/2006/relationships/image" Target="../media/image49.gif"/><Relationship Id="rId9" Type="http://schemas.openxmlformats.org/officeDocument/2006/relationships/image" Target="../media/image3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231.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30.png"/><Relationship Id="rId4" Type="http://schemas.openxmlformats.org/officeDocument/2006/relationships/image" Target="../media/image220.png"/></Relationships>
</file>

<file path=ppt/slides/_rels/slide2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10" Type="http://schemas.openxmlformats.org/officeDocument/2006/relationships/image" Target="../media/image380.png"/><Relationship Id="rId4" Type="http://schemas.openxmlformats.org/officeDocument/2006/relationships/image" Target="../media/image220.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5.xml"/><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omments" Target="../comments/commen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9761"/>
            <a:ext cx="7772400" cy="2878675"/>
          </a:xfrm>
        </p:spPr>
        <p:txBody>
          <a:bodyPr>
            <a:normAutofit/>
          </a:bodyPr>
          <a:lstStyle/>
          <a:p>
            <a:r>
              <a:rPr lang="en-US" sz="3600" b="1" dirty="0"/>
              <a:t>Effects of Oscillatory Plunging Motion on an Airfoil Near Stall</a:t>
            </a:r>
            <a:br>
              <a:rPr lang="en-US" b="1" dirty="0"/>
            </a:br>
            <a:endParaRPr lang="en-US" dirty="0"/>
          </a:p>
        </p:txBody>
      </p:sp>
      <p:sp>
        <p:nvSpPr>
          <p:cNvPr id="4" name="Rectangle 3"/>
          <p:cNvSpPr/>
          <p:nvPr/>
        </p:nvSpPr>
        <p:spPr>
          <a:xfrm>
            <a:off x="1662056" y="3016913"/>
            <a:ext cx="5819888" cy="1107996"/>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Ray Pitts</a:t>
            </a:r>
            <a:r>
              <a:rPr lang="en-US" sz="2400" b="1" baseline="30000" dirty="0">
                <a:latin typeface="Arial" panose="020B0604020202020204" pitchFamily="34" charset="0"/>
                <a:cs typeface="Arial" panose="020B0604020202020204" pitchFamily="34" charset="0"/>
              </a:rPr>
              <a:t>1</a:t>
            </a:r>
            <a:endParaRPr lang="en-US" sz="2400" b="1"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Dr. Jesse Little</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University of Arizona, Tucson, AZ</a:t>
            </a:r>
          </a:p>
        </p:txBody>
      </p:sp>
      <p:sp>
        <p:nvSpPr>
          <p:cNvPr id="6" name="Rectangle 5"/>
          <p:cNvSpPr/>
          <p:nvPr/>
        </p:nvSpPr>
        <p:spPr>
          <a:xfrm>
            <a:off x="733425" y="784360"/>
            <a:ext cx="767715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Sponsor: U.S. Air Force Office of Scientific Research (FA9550-14-1-0184)</a:t>
            </a:r>
          </a:p>
        </p:txBody>
      </p:sp>
      <p:sp>
        <p:nvSpPr>
          <p:cNvPr id="7" name="Rectangle 6"/>
          <p:cNvSpPr/>
          <p:nvPr/>
        </p:nvSpPr>
        <p:spPr>
          <a:xfrm>
            <a:off x="0" y="4349674"/>
            <a:ext cx="9144000" cy="707886"/>
          </a:xfrm>
          <a:prstGeom prst="rect">
            <a:avLst/>
          </a:prstGeom>
        </p:spPr>
        <p:txBody>
          <a:bodyPr wrap="square">
            <a:spAutoFit/>
          </a:bodyPr>
          <a:lstStyle/>
          <a:p>
            <a:pPr algn="ctr"/>
            <a:r>
              <a:rPr lang="en-US" sz="2000" b="1" dirty="0">
                <a:latin typeface="arial" panose="020B0604020202020204" pitchFamily="34" charset="0"/>
              </a:rPr>
              <a:t>Arizona Space Grant Statewide Symposium</a:t>
            </a:r>
          </a:p>
          <a:p>
            <a:pPr algn="ctr"/>
            <a:r>
              <a:rPr lang="en-US" sz="2000" b="1" i="0" dirty="0">
                <a:effectLst/>
                <a:latin typeface="arial" panose="020B0604020202020204" pitchFamily="34" charset="0"/>
              </a:rPr>
              <a:t>Tempe, Arizona, April 22</a:t>
            </a:r>
            <a:r>
              <a:rPr lang="en-US" sz="2000" b="1" i="0" baseline="30000" dirty="0">
                <a:effectLst/>
                <a:latin typeface="arial" panose="020B0604020202020204" pitchFamily="34" charset="0"/>
              </a:rPr>
              <a:t>nd</a:t>
            </a:r>
            <a:r>
              <a:rPr lang="en-US" sz="2000" b="1" i="0" dirty="0">
                <a:effectLst/>
                <a:latin typeface="arial" panose="020B0604020202020204" pitchFamily="34" charset="0"/>
              </a:rPr>
              <a:t>, 2017 </a:t>
            </a:r>
          </a:p>
        </p:txBody>
      </p:sp>
      <p:sp>
        <p:nvSpPr>
          <p:cNvPr id="8" name="TextBox 7"/>
          <p:cNvSpPr txBox="1"/>
          <p:nvPr/>
        </p:nvSpPr>
        <p:spPr>
          <a:xfrm>
            <a:off x="1662056" y="5988130"/>
            <a:ext cx="2667718" cy="830997"/>
          </a:xfrm>
          <a:prstGeom prst="rect">
            <a:avLst/>
          </a:prstGeom>
          <a:noFill/>
        </p:spPr>
        <p:txBody>
          <a:bodyPr wrap="none" rtlCol="0">
            <a:spAutoFit/>
          </a:bodyPr>
          <a:lstStyle/>
          <a:p>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Undergraduate Student</a:t>
            </a:r>
          </a:p>
          <a:p>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Associate Professor</a:t>
            </a:r>
          </a:p>
          <a:p>
            <a:endParaRPr lang="en-US"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864257"/>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endParaRPr lang="en-US" dirty="0"/>
          </a:p>
        </p:txBody>
      </p:sp>
      <p:sp>
        <p:nvSpPr>
          <p:cNvPr id="5"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10</a:t>
            </a:r>
          </a:p>
        </p:txBody>
      </p:sp>
      <p:sp>
        <p:nvSpPr>
          <p:cNvPr id="6" name="Title 5"/>
          <p:cNvSpPr>
            <a:spLocks noGrp="1"/>
          </p:cNvSpPr>
          <p:nvPr>
            <p:ph type="title"/>
          </p:nvPr>
        </p:nvSpPr>
        <p:spPr/>
        <p:txBody>
          <a:bodyPr/>
          <a:lstStyle/>
          <a:p>
            <a:r>
              <a:rPr lang="en-US"/>
              <a:t>Questions?</a:t>
            </a:r>
            <a:endParaRPr lang="en-US" dirty="0"/>
          </a:p>
        </p:txBody>
      </p:sp>
    </p:spTree>
    <p:extLst>
      <p:ext uri="{BB962C8B-B14F-4D97-AF65-F5344CB8AC3E}">
        <p14:creationId xmlns:p14="http://schemas.microsoft.com/office/powerpoint/2010/main" val="2199575201"/>
      </p:ext>
    </p:extLst>
  </p:cSld>
  <p:clrMapOvr>
    <a:masterClrMapping/>
  </p:clrMapOvr>
  <mc:AlternateContent xmlns:mc="http://schemas.openxmlformats.org/markup-compatibility/2006" xmlns:p14="http://schemas.microsoft.com/office/powerpoint/2010/main">
    <mc:Choice Requires="p14">
      <p:transition spd="slow" p14:dur="2000" advTm="4716"/>
    </mc:Choice>
    <mc:Fallback xmlns="">
      <p:transition spd="slow" advTm="471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30910"/>
            <a:ext cx="7886700" cy="5246053"/>
          </a:xfrm>
        </p:spPr>
        <p:txBody>
          <a:bodyPr>
            <a:normAutofit/>
          </a:bodyPr>
          <a:lstStyle/>
          <a:p>
            <a:pPr marL="0" lvl="0" indent="0">
              <a:buNone/>
            </a:pPr>
            <a:r>
              <a:rPr lang="en-US" dirty="0"/>
              <a:t>[1]: Gross, A., Little, J., and </a:t>
            </a:r>
            <a:r>
              <a:rPr lang="en-US" dirty="0" err="1"/>
              <a:t>Fasel</a:t>
            </a:r>
            <a:r>
              <a:rPr lang="en-US" dirty="0"/>
              <a:t>, H., “Numerical Simulation of Wing Section Near Stall," </a:t>
            </a:r>
            <a:r>
              <a:rPr lang="en-US" i="1" dirty="0"/>
              <a:t>AIAA</a:t>
            </a:r>
            <a:r>
              <a:rPr lang="en-US" dirty="0"/>
              <a:t>, unpublished.</a:t>
            </a:r>
          </a:p>
          <a:p>
            <a:pPr marL="0" lvl="0" indent="0">
              <a:buNone/>
            </a:pPr>
            <a:r>
              <a:rPr lang="en-US" dirty="0"/>
              <a:t>[2]: </a:t>
            </a:r>
            <a:r>
              <a:rPr lang="en-US" dirty="0" err="1"/>
              <a:t>LockheedMartin</a:t>
            </a:r>
            <a:r>
              <a:rPr lang="en-US" dirty="0"/>
              <a:t>, “X-56A - Lockheed Martin," 2015, 18 Dec. 2015.</a:t>
            </a:r>
          </a:p>
          <a:p>
            <a:pPr marL="0" lvl="0" indent="0">
              <a:buNone/>
            </a:pPr>
            <a:r>
              <a:rPr lang="en-US" dirty="0"/>
              <a:t>[3]: Agate, M., Pineda, S., Pitts, R., Little, J., </a:t>
            </a:r>
            <a:r>
              <a:rPr lang="en-US" dirty="0" err="1"/>
              <a:t>Fasel</a:t>
            </a:r>
            <a:r>
              <a:rPr lang="en-US" dirty="0"/>
              <a:t>, H., Gross, A. (2017). SciTech 2017: </a:t>
            </a:r>
            <a:r>
              <a:rPr lang="en-US" i="1" dirty="0"/>
              <a:t>Effect of Oscillatory Plunging Motion on Airfoil boundary Layer and Wake Behavior</a:t>
            </a:r>
            <a:r>
              <a:rPr lang="en-US" dirty="0"/>
              <a:t>. Grapevine, TX. Unpublished.</a:t>
            </a:r>
          </a:p>
        </p:txBody>
      </p:sp>
      <p:sp>
        <p:nvSpPr>
          <p:cNvPr id="5"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11</a:t>
            </a:r>
          </a:p>
        </p:txBody>
      </p:sp>
      <p:sp>
        <p:nvSpPr>
          <p:cNvPr id="3" name="Title 2"/>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55609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28650" y="705951"/>
                <a:ext cx="7886700" cy="2121225"/>
              </a:xfrm>
            </p:spPr>
            <p:txBody>
              <a:bodyPr>
                <a:noAutofit/>
              </a:bodyPr>
              <a:lstStyle/>
              <a:p>
                <a:pPr>
                  <a:spcBef>
                    <a:spcPts val="500"/>
                  </a:spcBef>
                </a:pPr>
                <a:r>
                  <a:rPr lang="en-US" sz="2400" dirty="0">
                    <a:latin typeface="Arial" panose="020B0604020202020204" pitchFamily="34" charset="0"/>
                    <a:cs typeface="Arial" panose="020B0604020202020204" pitchFamily="34" charset="0"/>
                  </a:rPr>
                  <a:t>Closed-loop subsonic wind tunnel (U</a:t>
                </a:r>
                <a14:m>
                  <m:oMath xmlns:m="http://schemas.openxmlformats.org/officeDocument/2006/math">
                    <m:r>
                      <a:rPr lang="en-US" sz="2400" i="1" baseline="-25000" dirty="0" smtClean="0">
                        <a:latin typeface="Cambria Math" panose="02040503050406030204" pitchFamily="18" charset="0"/>
                      </a:rPr>
                      <m:t>∞</m:t>
                    </m:r>
                  </m:oMath>
                </a14:m>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 80 m/s)</a:t>
                </a:r>
              </a:p>
              <a:p>
                <a:pPr>
                  <a:spcBef>
                    <a:spcPts val="500"/>
                  </a:spcBef>
                </a:pPr>
                <a:r>
                  <a:rPr lang="en-US" sz="2400" dirty="0">
                    <a:latin typeface="Arial" panose="020B0604020202020204" pitchFamily="34" charset="0"/>
                    <a:cs typeface="Arial" panose="020B0604020202020204" pitchFamily="34" charset="0"/>
                  </a:rPr>
                  <a:t>3ft x 4ft x 12ft test section</a:t>
                </a:r>
              </a:p>
              <a:p>
                <a:pPr>
                  <a:spcBef>
                    <a:spcPts val="500"/>
                  </a:spcBef>
                </a:pPr>
                <a:r>
                  <a:rPr lang="en-US" sz="2400" dirty="0">
                    <a:latin typeface="Arial" panose="020B0604020202020204" pitchFamily="34" charset="0"/>
                    <a:cs typeface="Arial" panose="020B0604020202020204" pitchFamily="34" charset="0"/>
                  </a:rPr>
                  <a:t>1ft chord (1/2 scale) X-56A airfoil (AR = 3)</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28650" y="705951"/>
                <a:ext cx="7886700" cy="2121225"/>
              </a:xfrm>
              <a:blipFill rotWithShape="0">
                <a:blip r:embed="rId3"/>
                <a:stretch>
                  <a:fillRect l="-1005" t="-3736"/>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CA5DA716-2F96-4EB5-A414-AF55BCE571D6}" type="slidenum">
              <a:rPr lang="en-US" smtClean="0">
                <a:solidFill>
                  <a:prstClr val="black">
                    <a:tint val="75000"/>
                  </a:prstClr>
                </a:solidFill>
              </a:rPr>
              <a:pPr/>
              <a:t>12</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Wind Tunnel Experiments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4166" r="37500"/>
          <a:stretch/>
        </p:blipFill>
        <p:spPr>
          <a:xfrm>
            <a:off x="6928335" y="1516304"/>
            <a:ext cx="2215665" cy="5179478"/>
          </a:xfrm>
          <a:prstGeom prst="rect">
            <a:avLst/>
          </a:prstGeom>
          <a:scene3d>
            <a:camera prst="orthographicFront">
              <a:rot lat="0" lon="10800000" rev="0"/>
            </a:camera>
            <a:lightRig rig="threePt" dir="t"/>
          </a:scene3d>
        </p:spPr>
      </p:pic>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8925" y="2982686"/>
            <a:ext cx="5299136" cy="3974352"/>
          </a:xfrm>
          <a:prstGeom prst="rect">
            <a:avLst/>
          </a:prstGeom>
        </p:spPr>
      </p:pic>
      <p:pic>
        <p:nvPicPr>
          <p:cNvPr id="14" name="Picture 1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659" y="1825515"/>
            <a:ext cx="5352127" cy="1344075"/>
          </a:xfrm>
          <a:prstGeom prst="rect">
            <a:avLst/>
          </a:prstGeom>
        </p:spPr>
      </p:pic>
    </p:spTree>
    <p:extLst>
      <p:ext uri="{BB962C8B-B14F-4D97-AF65-F5344CB8AC3E}">
        <p14:creationId xmlns:p14="http://schemas.microsoft.com/office/powerpoint/2010/main" val="640745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𝟕𝟎</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p:sp>
        <p:nvSpPr>
          <p:cNvPr id="8" name="Rectangle 7"/>
          <p:cNvSpPr/>
          <p:nvPr/>
        </p:nvSpPr>
        <p:spPr>
          <a:xfrm>
            <a:off x="5453743" y="655095"/>
            <a:ext cx="3080657" cy="357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35899" y="3996376"/>
            <a:ext cx="460810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a:t>
            </a:r>
            <a:r>
              <a:rPr lang="en-US" sz="2400" baseline="-25000" dirty="0"/>
              <a:t>L</a:t>
            </a:r>
            <a:r>
              <a:rPr lang="en-US" sz="2400" dirty="0"/>
              <a:t> oscillations follow prediction based on </a:t>
            </a:r>
            <a:r>
              <a:rPr lang="en-US" sz="2400" dirty="0" err="1"/>
              <a:t>Theodorsen</a:t>
            </a:r>
            <a:endParaRPr lang="en-US" sz="2400" dirty="0"/>
          </a:p>
          <a:p>
            <a:pPr marL="285750" indent="-285750">
              <a:buFont typeface="Arial" panose="020B0604020202020204" pitchFamily="34" charset="0"/>
              <a:buChar char="•"/>
            </a:pPr>
            <a:r>
              <a:rPr lang="en-US" sz="2400" dirty="0"/>
              <a:t>Laminar LE bubble transitions followed by an attached turbulent BL</a:t>
            </a:r>
          </a:p>
          <a:p>
            <a:pPr marL="285750" indent="-285750">
              <a:buFont typeface="Arial" panose="020B0604020202020204" pitchFamily="34" charset="0"/>
              <a:buChar char="•"/>
            </a:pPr>
            <a:r>
              <a:rPr lang="en-US" sz="2400" dirty="0"/>
              <a:t>Suction side BL and wake are modulated by plunging motion</a:t>
            </a:r>
          </a:p>
          <a:p>
            <a:pPr marL="342900" indent="-342900">
              <a:buFont typeface="Arial" panose="020B0604020202020204" pitchFamily="34" charset="0"/>
              <a:buChar char="•"/>
            </a:pPr>
            <a:endParaRPr lang="en-US" sz="2400" dirty="0"/>
          </a:p>
        </p:txBody>
      </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242" y="361480"/>
            <a:ext cx="4471416" cy="3459158"/>
          </a:xfrm>
          <a:prstGeom prst="rect">
            <a:avLst/>
          </a:prstGeom>
        </p:spPr>
      </p:pic>
      <p:pic>
        <p:nvPicPr>
          <p:cNvPr id="15" name="Picture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848" y="3728639"/>
            <a:ext cx="4471416" cy="3129361"/>
          </a:xfrm>
          <a:prstGeom prst="rect">
            <a:avLst/>
          </a:prstGeom>
        </p:spPr>
      </p:pic>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8870" y="887232"/>
            <a:ext cx="4170162" cy="3127622"/>
          </a:xfrm>
          <a:prstGeom prst="rect">
            <a:avLst/>
          </a:prstGeom>
        </p:spPr>
      </p:pic>
      <p:cxnSp>
        <p:nvCxnSpPr>
          <p:cNvPr id="19" name="Straight Arrow Connector 18"/>
          <p:cNvCxnSpPr/>
          <p:nvPr/>
        </p:nvCxnSpPr>
        <p:spPr>
          <a:xfrm flipV="1">
            <a:off x="1039091" y="5033356"/>
            <a:ext cx="399011" cy="3823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6"/>
              <p:cNvSpPr txBox="1"/>
              <p:nvPr/>
            </p:nvSpPr>
            <p:spPr>
              <a:xfrm>
                <a:off x="4861526" y="536313"/>
                <a:ext cx="3964803"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400" b="0" i="1" kern="1200" smtClean="0">
                          <a:solidFill>
                            <a:srgbClr val="000000"/>
                          </a:solidFill>
                          <a:effectLst/>
                          <a:latin typeface="Cambria Math" panose="02040503050406030204" pitchFamily="18" charset="0"/>
                          <a:ea typeface="Times New Roman" panose="02020603050405020304" pitchFamily="18" charset="0"/>
                        </a:rPr>
                        <m:t>∗100</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1" name="TextBox 6"/>
              <p:cNvSpPr txBox="1">
                <a:spLocks noRot="1" noChangeAspect="1" noMove="1" noResize="1" noEditPoints="1" noAdjustHandles="1" noChangeArrowheads="1" noChangeShapeType="1" noTextEdit="1"/>
              </p:cNvSpPr>
              <p:nvPr/>
            </p:nvSpPr>
            <p:spPr>
              <a:xfrm>
                <a:off x="4861526" y="536313"/>
                <a:ext cx="3964803" cy="461665"/>
              </a:xfrm>
              <a:prstGeom prst="rect">
                <a:avLst/>
              </a:prstGeom>
              <a:blipFill>
                <a:blip r:embed="rId7"/>
                <a:stretch>
                  <a:fillRect t="-123684" b="-192105"/>
                </a:stretch>
              </a:blipFill>
            </p:spPr>
            <p:txBody>
              <a:bodyPr/>
              <a:lstStyle/>
              <a:p>
                <a:r>
                  <a:rPr lang="en-US">
                    <a:noFill/>
                  </a:rPr>
                  <a:t> </a:t>
                </a:r>
              </a:p>
            </p:txBody>
          </p:sp>
        </mc:Fallback>
      </mc:AlternateContent>
    </p:spTree>
    <p:extLst>
      <p:ext uri="{BB962C8B-B14F-4D97-AF65-F5344CB8AC3E}">
        <p14:creationId xmlns:p14="http://schemas.microsoft.com/office/powerpoint/2010/main" val="3029021579"/>
      </p:ext>
    </p:extLst>
  </p:cSld>
  <p:clrMapOvr>
    <a:masterClrMapping/>
  </p:clrMapOvr>
  <mc:AlternateContent xmlns:mc="http://schemas.openxmlformats.org/markup-compatibility/2006" xmlns:p14="http://schemas.microsoft.com/office/powerpoint/2010/main">
    <mc:Choice Requires="p14">
      <p:transition spd="slow" p14:dur="2000" advTm="52323"/>
    </mc:Choice>
    <mc:Fallback xmlns="">
      <p:transition spd="slow" advTm="5232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8</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𝟕𝟎</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p:sp>
        <p:nvSpPr>
          <p:cNvPr id="5" name="TextBox 4"/>
          <p:cNvSpPr txBox="1"/>
          <p:nvPr/>
        </p:nvSpPr>
        <p:spPr>
          <a:xfrm>
            <a:off x="4535899" y="3996376"/>
            <a:ext cx="4608101"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Moment oscillates with plunging cycle</a:t>
            </a:r>
          </a:p>
          <a:p>
            <a:pPr marL="342900" indent="-342900">
              <a:buFont typeface="Arial" panose="020B0604020202020204" pitchFamily="34" charset="0"/>
              <a:buChar char="•"/>
            </a:pPr>
            <a:r>
              <a:rPr lang="en-US" sz="2800" dirty="0"/>
              <a:t>No clear moment stall for oscillation case</a:t>
            </a:r>
          </a:p>
          <a:p>
            <a:pPr marL="342900" indent="-342900">
              <a:buFont typeface="Arial" panose="020B0604020202020204" pitchFamily="34" charset="0"/>
              <a:buChar char="•"/>
            </a:pPr>
            <a:r>
              <a:rPr lang="en-US" sz="2800" dirty="0"/>
              <a:t>Positive moment for nearly all of the oscillation cycle</a:t>
            </a:r>
          </a:p>
          <a:p>
            <a:pPr marL="342900" indent="-342900">
              <a:buFont typeface="Arial" panose="020B0604020202020204" pitchFamily="34" charset="0"/>
              <a:buChar char="•"/>
            </a:pPr>
            <a:endParaRPr lang="en-US" sz="2800"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190" y="487723"/>
            <a:ext cx="4187952" cy="3089329"/>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098" y="3577052"/>
            <a:ext cx="4187952" cy="3262893"/>
          </a:xfrm>
          <a:prstGeom prst="rect">
            <a:avLst/>
          </a:prstGeom>
        </p:spPr>
      </p:pic>
      <p:cxnSp>
        <p:nvCxnSpPr>
          <p:cNvPr id="12" name="Straight Arrow Connector 11"/>
          <p:cNvCxnSpPr/>
          <p:nvPr/>
        </p:nvCxnSpPr>
        <p:spPr>
          <a:xfrm>
            <a:off x="1478280" y="5273040"/>
            <a:ext cx="320040" cy="320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4678870" y="888633"/>
            <a:ext cx="4170025" cy="3127519"/>
          </a:xfrm>
          <a:prstGeom prst="rect">
            <a:avLst/>
          </a:prstGeom>
        </p:spPr>
      </p:pic>
      <mc:AlternateContent xmlns:mc="http://schemas.openxmlformats.org/markup-compatibility/2006" xmlns:a14="http://schemas.microsoft.com/office/drawing/2010/main">
        <mc:Choice Requires="a14">
          <p:sp>
            <p:nvSpPr>
              <p:cNvPr id="10" name="TextBox 6"/>
              <p:cNvSpPr txBox="1"/>
              <p:nvPr/>
            </p:nvSpPr>
            <p:spPr>
              <a:xfrm>
                <a:off x="4861526" y="536313"/>
                <a:ext cx="3964803"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400" b="0" i="1" kern="1200" smtClean="0">
                          <a:solidFill>
                            <a:srgbClr val="000000"/>
                          </a:solidFill>
                          <a:effectLst/>
                          <a:latin typeface="Cambria Math" panose="02040503050406030204" pitchFamily="18" charset="0"/>
                          <a:ea typeface="Times New Roman" panose="02020603050405020304" pitchFamily="18" charset="0"/>
                        </a:rPr>
                        <m:t>∗100</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0" name="TextBox 6"/>
              <p:cNvSpPr txBox="1">
                <a:spLocks noRot="1" noChangeAspect="1" noMove="1" noResize="1" noEditPoints="1" noAdjustHandles="1" noChangeArrowheads="1" noChangeShapeType="1" noTextEdit="1"/>
              </p:cNvSpPr>
              <p:nvPr/>
            </p:nvSpPr>
            <p:spPr>
              <a:xfrm>
                <a:off x="4861526" y="536313"/>
                <a:ext cx="3964803" cy="461665"/>
              </a:xfrm>
              <a:prstGeom prst="rect">
                <a:avLst/>
              </a:prstGeom>
              <a:blipFill>
                <a:blip r:embed="rId7"/>
                <a:stretch>
                  <a:fillRect t="-123684" b="-192105"/>
                </a:stretch>
              </a:blipFill>
            </p:spPr>
            <p:txBody>
              <a:bodyPr/>
              <a:lstStyle/>
              <a:p>
                <a:r>
                  <a:rPr lang="en-US">
                    <a:noFill/>
                  </a:rPr>
                  <a:t> </a:t>
                </a:r>
              </a:p>
            </p:txBody>
          </p:sp>
        </mc:Fallback>
      </mc:AlternateContent>
    </p:spTree>
    <p:extLst>
      <p:ext uri="{BB962C8B-B14F-4D97-AF65-F5344CB8AC3E}">
        <p14:creationId xmlns:p14="http://schemas.microsoft.com/office/powerpoint/2010/main" val="1942278143"/>
      </p:ext>
    </p:extLst>
  </p:cSld>
  <p:clrMapOvr>
    <a:masterClrMapping/>
  </p:clrMapOvr>
  <mc:AlternateContent xmlns:mc="http://schemas.openxmlformats.org/markup-compatibility/2006" xmlns:p14="http://schemas.microsoft.com/office/powerpoint/2010/main">
    <mc:Choice Requires="p14">
      <p:transition spd="slow" p14:dur="2000" advTm="65959"/>
    </mc:Choice>
    <mc:Fallback xmlns="">
      <p:transition spd="slow" advTm="6595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A5DA716-2F96-4EB5-A414-AF55BCE571D6}" type="slidenum">
              <a:rPr lang="en-US" smtClean="0"/>
              <a:pPr/>
              <a:t>15</a:t>
            </a:fld>
            <a:endParaRPr lang="en-US" dirty="0"/>
          </a:p>
        </p:txBody>
      </p:sp>
      <p:sp>
        <p:nvSpPr>
          <p:cNvPr id="4" name="Title 3"/>
          <p:cNvSpPr>
            <a:spLocks noGrp="1"/>
          </p:cNvSpPr>
          <p:nvPr>
            <p:ph type="title"/>
          </p:nvPr>
        </p:nvSpPr>
        <p:spPr/>
        <p:txBody>
          <a:bodyPr/>
          <a:lstStyle/>
          <a:p>
            <a:r>
              <a:rPr lang="en-US" dirty="0"/>
              <a:t>Actuator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834" y="1825625"/>
            <a:ext cx="6792332" cy="4351338"/>
          </a:xfrm>
          <a:prstGeom prst="rect">
            <a:avLst/>
          </a:prstGeom>
          <a:effectLst>
            <a:glow rad="127000">
              <a:schemeClr val="accent1">
                <a:alpha val="0"/>
              </a:schemeClr>
            </a:glow>
            <a:reflection stA="0" endPos="65000" dist="50800" dir="5400000" sy="-100000" algn="bl" rotWithShape="0"/>
          </a:effectLst>
        </p:spPr>
      </p:pic>
    </p:spTree>
    <p:extLst>
      <p:ext uri="{BB962C8B-B14F-4D97-AF65-F5344CB8AC3E}">
        <p14:creationId xmlns:p14="http://schemas.microsoft.com/office/powerpoint/2010/main" val="314043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5135" y="743832"/>
            <a:ext cx="4529721" cy="3395766"/>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165" y="3657182"/>
            <a:ext cx="3915368" cy="3140298"/>
          </a:xfrm>
          <a:prstGeom prst="rect">
            <a:avLst/>
          </a:prstGeom>
        </p:spPr>
      </p:pic>
      <p:sp>
        <p:nvSpPr>
          <p:cNvPr id="20"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9</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𝟏𝟒</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6"/>
                <a:stretch>
                  <a:fillRect/>
                </a:stretch>
              </a:blipFill>
            </p:spPr>
            <p:txBody>
              <a:bodyPr/>
              <a:lstStyle/>
              <a:p>
                <a:r>
                  <a:rPr lang="en-US">
                    <a:noFill/>
                  </a:rPr>
                  <a:t> </a:t>
                </a:r>
              </a:p>
            </p:txBody>
          </p:sp>
        </mc:Fallback>
      </mc:AlternateContent>
      <p:sp>
        <p:nvSpPr>
          <p:cNvPr id="14" name="TextBox 13"/>
          <p:cNvSpPr txBox="1"/>
          <p:nvPr/>
        </p:nvSpPr>
        <p:spPr>
          <a:xfrm>
            <a:off x="4553419" y="4119824"/>
            <a:ext cx="458101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Experiment has now diverged from CFD</a:t>
            </a:r>
          </a:p>
          <a:p>
            <a:pPr marL="342900" indent="-342900">
              <a:buFont typeface="Arial" panose="020B0604020202020204" pitchFamily="34" charset="0"/>
              <a:buChar char="•"/>
            </a:pPr>
            <a:r>
              <a:rPr lang="en-US" sz="2400" dirty="0"/>
              <a:t>Large phase difference with </a:t>
            </a:r>
            <a:r>
              <a:rPr lang="en-US" sz="2400" dirty="0" err="1"/>
              <a:t>Theodorsen’s</a:t>
            </a:r>
            <a:r>
              <a:rPr lang="en-US" sz="2400" dirty="0"/>
              <a:t> Theory</a:t>
            </a:r>
          </a:p>
          <a:p>
            <a:pPr marL="342900" indent="-342900">
              <a:buFont typeface="Arial" panose="020B0604020202020204" pitchFamily="34" charset="0"/>
              <a:buChar char="•"/>
            </a:pPr>
            <a:r>
              <a:rPr lang="en-US" sz="2400" dirty="0"/>
              <a:t>Longer attachment and growth of laminar separation bubble</a:t>
            </a:r>
          </a:p>
        </p:txBody>
      </p:sp>
      <mc:AlternateContent xmlns:mc="http://schemas.openxmlformats.org/markup-compatibility/2006" xmlns:a14="http://schemas.microsoft.com/office/drawing/2010/main">
        <mc:Choice Requires="a14">
          <p:sp>
            <p:nvSpPr>
              <p:cNvPr id="10" name="TextBox 6"/>
              <p:cNvSpPr txBox="1"/>
              <p:nvPr/>
            </p:nvSpPr>
            <p:spPr>
              <a:xfrm>
                <a:off x="5462449" y="490473"/>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0" name="TextBox 6"/>
              <p:cNvSpPr txBox="1">
                <a:spLocks noRot="1" noChangeAspect="1" noMove="1" noResize="1" noEditPoints="1" noAdjustHandles="1" noChangeArrowheads="1" noChangeShapeType="1" noTextEdit="1"/>
              </p:cNvSpPr>
              <p:nvPr/>
            </p:nvSpPr>
            <p:spPr>
              <a:xfrm>
                <a:off x="5462449" y="490473"/>
                <a:ext cx="3169137" cy="461665"/>
              </a:xfrm>
              <a:prstGeom prst="rect">
                <a:avLst/>
              </a:prstGeom>
              <a:blipFill>
                <a:blip r:embed="rId7"/>
                <a:stretch>
                  <a:fillRect t="-123684" b="-192105"/>
                </a:stretch>
              </a:blipFill>
            </p:spPr>
            <p:txBody>
              <a:bodyPr/>
              <a:lstStyle/>
              <a:p>
                <a:r>
                  <a:rPr lang="en-US">
                    <a:noFill/>
                  </a:rPr>
                  <a:t> </a:t>
                </a:r>
              </a:p>
            </p:txBody>
          </p:sp>
        </mc:Fallback>
      </mc:AlternateContent>
      <p:pic>
        <p:nvPicPr>
          <p:cNvPr id="9" name="Picture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69" y="592545"/>
            <a:ext cx="4064864" cy="3150399"/>
          </a:xfrm>
          <a:prstGeom prst="rect">
            <a:avLst/>
          </a:prstGeom>
        </p:spPr>
      </p:pic>
    </p:spTree>
    <p:extLst>
      <p:ext uri="{BB962C8B-B14F-4D97-AF65-F5344CB8AC3E}">
        <p14:creationId xmlns:p14="http://schemas.microsoft.com/office/powerpoint/2010/main" val="1289554841"/>
      </p:ext>
    </p:extLst>
  </p:cSld>
  <p:clrMapOvr>
    <a:masterClrMapping/>
  </p:clrMapOvr>
  <mc:AlternateContent xmlns:mc="http://schemas.openxmlformats.org/markup-compatibility/2006" xmlns:p14="http://schemas.microsoft.com/office/powerpoint/2010/main">
    <mc:Choice Requires="p14">
      <p:transition spd="slow" p14:dur="2000" advTm="46267"/>
    </mc:Choice>
    <mc:Fallback xmlns="">
      <p:transition spd="slow" advTm="4626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5135" y="743832"/>
            <a:ext cx="4529721" cy="3395766"/>
          </a:xfrm>
          <a:prstGeom prst="rect">
            <a:avLst/>
          </a:prstGeom>
        </p:spPr>
      </p:pic>
      <p:sp>
        <p:nvSpPr>
          <p:cNvPr id="20"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9</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𝟏𝟒</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6"/>
                <a:stretch>
                  <a:fillRect/>
                </a:stretch>
              </a:blipFill>
            </p:spPr>
            <p:txBody>
              <a:bodyPr/>
              <a:lstStyle/>
              <a:p>
                <a:r>
                  <a:rPr lang="en-US">
                    <a:noFill/>
                  </a:rPr>
                  <a:t> </a:t>
                </a:r>
              </a:p>
            </p:txBody>
          </p:sp>
        </mc:Fallback>
      </mc:AlternateContent>
      <p:sp>
        <p:nvSpPr>
          <p:cNvPr id="14" name="TextBox 13"/>
          <p:cNvSpPr txBox="1"/>
          <p:nvPr/>
        </p:nvSpPr>
        <p:spPr>
          <a:xfrm>
            <a:off x="4553419" y="4119824"/>
            <a:ext cx="458101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Drastically different moment from static case</a:t>
            </a:r>
          </a:p>
          <a:p>
            <a:pPr marL="342900" indent="-342900">
              <a:buFont typeface="Arial" panose="020B0604020202020204" pitchFamily="34" charset="0"/>
              <a:buChar char="•"/>
            </a:pPr>
            <a:r>
              <a:rPr lang="en-US" sz="2400" dirty="0"/>
              <a:t>Due to LSB “bursting”</a:t>
            </a:r>
          </a:p>
          <a:p>
            <a:pPr marL="342900" indent="-342900">
              <a:buFont typeface="Arial" panose="020B0604020202020204" pitchFamily="34" charset="0"/>
              <a:buChar char="•"/>
            </a:pPr>
            <a:endParaRPr lang="en-US" sz="2400" dirty="0"/>
          </a:p>
        </p:txBody>
      </p:sp>
      <mc:AlternateContent xmlns:mc="http://schemas.openxmlformats.org/markup-compatibility/2006" xmlns:a14="http://schemas.microsoft.com/office/drawing/2010/main">
        <mc:Choice Requires="a14">
          <p:sp>
            <p:nvSpPr>
              <p:cNvPr id="10" name="TextBox 6"/>
              <p:cNvSpPr txBox="1"/>
              <p:nvPr/>
            </p:nvSpPr>
            <p:spPr>
              <a:xfrm>
                <a:off x="5462449" y="490473"/>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0" name="TextBox 6"/>
              <p:cNvSpPr txBox="1">
                <a:spLocks noRot="1" noChangeAspect="1" noMove="1" noResize="1" noEditPoints="1" noAdjustHandles="1" noChangeArrowheads="1" noChangeShapeType="1" noTextEdit="1"/>
              </p:cNvSpPr>
              <p:nvPr/>
            </p:nvSpPr>
            <p:spPr>
              <a:xfrm>
                <a:off x="5462449" y="490473"/>
                <a:ext cx="3169137" cy="461665"/>
              </a:xfrm>
              <a:prstGeom prst="rect">
                <a:avLst/>
              </a:prstGeom>
              <a:blipFill>
                <a:blip r:embed="rId7"/>
                <a:stretch>
                  <a:fillRect t="-123684" b="-192105"/>
                </a:stretch>
              </a:blipFill>
            </p:spPr>
            <p:txBody>
              <a:bodyPr/>
              <a:lstStyle/>
              <a:p>
                <a:r>
                  <a:rPr lang="en-US">
                    <a:noFill/>
                  </a:rPr>
                  <a:t> </a:t>
                </a:r>
              </a:p>
            </p:txBody>
          </p:sp>
        </mc:Fallback>
      </mc:AlternateContent>
      <p:pic>
        <p:nvPicPr>
          <p:cNvPr id="2" name="Picture 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504" y="3784524"/>
            <a:ext cx="4376631" cy="3073476"/>
          </a:xfrm>
          <a:prstGeom prst="rect">
            <a:avLst/>
          </a:prstGeom>
        </p:spPr>
      </p:pic>
      <p:pic>
        <p:nvPicPr>
          <p:cNvPr id="5" name="Picture 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422" y="490473"/>
            <a:ext cx="4584796" cy="3313293"/>
          </a:xfrm>
          <a:prstGeom prst="rect">
            <a:avLst/>
          </a:prstGeom>
        </p:spPr>
      </p:pic>
    </p:spTree>
    <p:extLst>
      <p:ext uri="{BB962C8B-B14F-4D97-AF65-F5344CB8AC3E}">
        <p14:creationId xmlns:p14="http://schemas.microsoft.com/office/powerpoint/2010/main" val="357438939"/>
      </p:ext>
    </p:extLst>
  </p:cSld>
  <p:clrMapOvr>
    <a:masterClrMapping/>
  </p:clrMapOvr>
  <mc:AlternateContent xmlns:mc="http://schemas.openxmlformats.org/markup-compatibility/2006" xmlns:p14="http://schemas.microsoft.com/office/powerpoint/2010/main">
    <mc:Choice Requires="p14">
      <p:transition spd="slow" p14:dur="2000" advTm="46267"/>
    </mc:Choice>
    <mc:Fallback xmlns="">
      <p:transition spd="slow" advTm="4626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CA5DA716-2F96-4EB5-A414-AF55BCE571D6}" type="slidenum">
              <a:rPr lang="en-US" smtClean="0"/>
              <a:pPr/>
              <a:t>18</a:t>
            </a:fld>
            <a:endParaRPr lang="en-US" dirty="0"/>
          </a:p>
        </p:txBody>
      </p:sp>
      <p:sp>
        <p:nvSpPr>
          <p:cNvPr id="4" name="Title 3"/>
          <p:cNvSpPr>
            <a:spLocks noGrp="1"/>
          </p:cNvSpPr>
          <p:nvPr>
            <p:ph type="title"/>
          </p:nvPr>
        </p:nvSpPr>
        <p:spPr/>
        <p:txBody>
          <a:bodyPr/>
          <a:lstStyle/>
          <a:p>
            <a:r>
              <a:rPr lang="en-US" dirty="0"/>
              <a:t>Old Plots</a:t>
            </a:r>
          </a:p>
        </p:txBody>
      </p:sp>
    </p:spTree>
    <p:extLst>
      <p:ext uri="{BB962C8B-B14F-4D97-AF65-F5344CB8AC3E}">
        <p14:creationId xmlns:p14="http://schemas.microsoft.com/office/powerpoint/2010/main" val="149926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5</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𝟕𝟎</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𝟎𝟑𝟐</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4535899" y="3996376"/>
            <a:ext cx="460810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a:t>
            </a:r>
            <a:r>
              <a:rPr lang="en-US" sz="2400" baseline="-25000" dirty="0"/>
              <a:t>L</a:t>
            </a:r>
            <a:r>
              <a:rPr lang="en-US" sz="2400" dirty="0"/>
              <a:t> oscillations follow prediction based on </a:t>
            </a:r>
            <a:r>
              <a:rPr lang="en-US" sz="2400" dirty="0" err="1"/>
              <a:t>Theodorsen</a:t>
            </a:r>
            <a:endParaRPr lang="en-US" sz="2400" dirty="0"/>
          </a:p>
          <a:p>
            <a:pPr marL="285750" indent="-285750">
              <a:buFont typeface="Arial" panose="020B0604020202020204" pitchFamily="34" charset="0"/>
              <a:buChar char="•"/>
            </a:pPr>
            <a:r>
              <a:rPr lang="en-US" sz="2400" dirty="0"/>
              <a:t>Laminar LE bubble trips flow to turbulence followed by an attached turbulent BL</a:t>
            </a:r>
          </a:p>
          <a:p>
            <a:pPr marL="285750" indent="-285750">
              <a:buFont typeface="Arial" panose="020B0604020202020204" pitchFamily="34" charset="0"/>
              <a:buChar char="•"/>
            </a:pPr>
            <a:r>
              <a:rPr lang="en-US" sz="2400" dirty="0"/>
              <a:t>Suction side BL and wake are modulated by plunging motion</a:t>
            </a:r>
          </a:p>
          <a:p>
            <a:pPr marL="342900" indent="-342900">
              <a:buFont typeface="Arial" panose="020B0604020202020204" pitchFamily="34" charset="0"/>
              <a:buChar char="•"/>
            </a:pPr>
            <a:endParaRPr lang="en-US" sz="2400" dirty="0"/>
          </a:p>
        </p:txBody>
      </p:sp>
      <p:sp>
        <p:nvSpPr>
          <p:cNvPr id="8" name="Rectangle 7"/>
          <p:cNvSpPr/>
          <p:nvPr/>
        </p:nvSpPr>
        <p:spPr>
          <a:xfrm>
            <a:off x="5453743" y="655095"/>
            <a:ext cx="3080657" cy="357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701" y="392313"/>
            <a:ext cx="4424299" cy="3309841"/>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792" y="3702154"/>
            <a:ext cx="4388198" cy="3090388"/>
          </a:xfrm>
          <a:prstGeom prst="rect">
            <a:avLst/>
          </a:prstGeom>
        </p:spPr>
      </p:pic>
      <p:pic>
        <p:nvPicPr>
          <p:cNvPr id="19" name="Picture 18"/>
          <p:cNvPicPr>
            <a:picLocks noChangeAspect="1"/>
          </p:cNvPicPr>
          <p:nvPr/>
        </p:nvPicPr>
        <p:blipFill>
          <a:blip r:embed="rId6"/>
          <a:stretch>
            <a:fillRect/>
          </a:stretch>
        </p:blipFill>
        <p:spPr>
          <a:xfrm>
            <a:off x="4669186" y="737483"/>
            <a:ext cx="4340728" cy="3261643"/>
          </a:xfrm>
          <a:prstGeom prst="rect">
            <a:avLst/>
          </a:prstGeom>
        </p:spPr>
      </p:pic>
      <mc:AlternateContent xmlns:mc="http://schemas.openxmlformats.org/markup-compatibility/2006" xmlns:a14="http://schemas.microsoft.com/office/drawing/2010/main">
        <mc:Choice Requires="a14">
          <p:sp>
            <p:nvSpPr>
              <p:cNvPr id="11" name="TextBox 6"/>
              <p:cNvSpPr txBox="1"/>
              <p:nvPr/>
            </p:nvSpPr>
            <p:spPr>
              <a:xfrm>
                <a:off x="5462449" y="490473"/>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1" name="TextBox 6"/>
              <p:cNvSpPr txBox="1">
                <a:spLocks noRot="1" noChangeAspect="1" noMove="1" noResize="1" noEditPoints="1" noAdjustHandles="1" noChangeArrowheads="1" noChangeShapeType="1" noTextEdit="1"/>
              </p:cNvSpPr>
              <p:nvPr/>
            </p:nvSpPr>
            <p:spPr>
              <a:xfrm>
                <a:off x="5462449" y="490473"/>
                <a:ext cx="3169137" cy="461665"/>
              </a:xfrm>
              <a:prstGeom prst="rect">
                <a:avLst/>
              </a:prstGeom>
              <a:blipFill>
                <a:blip r:embed="rId7"/>
                <a:stretch>
                  <a:fillRect t="-123684" b="-192105"/>
                </a:stretch>
              </a:blipFill>
            </p:spPr>
            <p:txBody>
              <a:bodyPr/>
              <a:lstStyle/>
              <a:p>
                <a:r>
                  <a:rPr lang="en-US">
                    <a:noFill/>
                  </a:rPr>
                  <a:t> </a:t>
                </a:r>
              </a:p>
            </p:txBody>
          </p:sp>
        </mc:Fallback>
      </mc:AlternateContent>
    </p:spTree>
    <p:extLst>
      <p:ext uri="{BB962C8B-B14F-4D97-AF65-F5344CB8AC3E}">
        <p14:creationId xmlns:p14="http://schemas.microsoft.com/office/powerpoint/2010/main" val="1002728744"/>
      </p:ext>
    </p:extLst>
  </p:cSld>
  <p:clrMapOvr>
    <a:masterClrMapping/>
  </p:clrMapOvr>
  <mc:AlternateContent xmlns:mc="http://schemas.openxmlformats.org/markup-compatibility/2006" xmlns:p14="http://schemas.microsoft.com/office/powerpoint/2010/main">
    <mc:Choice Requires="p14">
      <p:transition spd="slow" p14:dur="2000" advTm="65959"/>
    </mc:Choice>
    <mc:Fallback xmlns="">
      <p:transition spd="slow" advTm="659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8090" b="18884"/>
          <a:stretch/>
        </p:blipFill>
        <p:spPr>
          <a:xfrm>
            <a:off x="1462803" y="1240306"/>
            <a:ext cx="6134478" cy="1918984"/>
          </a:xfrm>
          <a:prstGeom prst="rect">
            <a:avLst/>
          </a:prstGeom>
        </p:spPr>
      </p:pic>
      <p:sp>
        <p:nvSpPr>
          <p:cNvPr id="2" name="Content Placeholder 1"/>
          <p:cNvSpPr>
            <a:spLocks noGrp="1"/>
          </p:cNvSpPr>
          <p:nvPr>
            <p:ph idx="1"/>
          </p:nvPr>
        </p:nvSpPr>
        <p:spPr>
          <a:xfrm>
            <a:off x="488950" y="5171157"/>
            <a:ext cx="7886700" cy="1638301"/>
          </a:xfrm>
        </p:spPr>
        <p:txBody>
          <a:bodyPr>
            <a:noAutofit/>
          </a:bodyPr>
          <a:lstStyle/>
          <a:p>
            <a:r>
              <a:rPr lang="en-US" sz="2400" dirty="0">
                <a:latin typeface="Arial" panose="020B0604020202020204" pitchFamily="34" charset="0"/>
                <a:cs typeface="Arial" panose="020B0604020202020204" pitchFamily="34" charset="0"/>
              </a:rPr>
              <a:t>Aviation industry is moving towards composite materials</a:t>
            </a:r>
          </a:p>
          <a:p>
            <a:r>
              <a:rPr lang="en-US" sz="2400" dirty="0">
                <a:latin typeface="Arial" panose="020B0604020202020204" pitchFamily="34" charset="0"/>
                <a:cs typeface="Arial" panose="020B0604020202020204" pitchFamily="34" charset="0"/>
              </a:rPr>
              <a:t>Carbon based wing structures allow for higher aspect ratio wings that are more </a:t>
            </a:r>
            <a:r>
              <a:rPr lang="en-US" sz="2400" u="sng" dirty="0">
                <a:latin typeface="Arial" panose="020B0604020202020204" pitchFamily="34" charset="0"/>
                <a:cs typeface="Arial" panose="020B0604020202020204" pitchFamily="34" charset="0"/>
              </a:rPr>
              <a:t>flexible</a:t>
            </a:r>
          </a:p>
        </p:txBody>
      </p:sp>
      <p:sp>
        <p:nvSpPr>
          <p:cNvPr id="4" name="Title 3"/>
          <p:cNvSpPr>
            <a:spLocks noGrp="1"/>
          </p:cNvSpPr>
          <p:nvPr>
            <p:ph type="title"/>
          </p:nvPr>
        </p:nvSpPr>
        <p:spPr/>
        <p:txBody>
          <a:bodyPr/>
          <a:lstStyle/>
          <a:p>
            <a:r>
              <a:rPr lang="en-US" dirty="0"/>
              <a:t>Background and Motivation</a:t>
            </a:r>
          </a:p>
        </p:txBody>
      </p:sp>
      <p:pic>
        <p:nvPicPr>
          <p:cNvPr id="13" name="Picture 4" descr="Technicians prepare to roll the small remotely operated research craft into its new home, Bldg. 4847 at NASA's Armstrong Flight ">
            <a:hlinkClick r:id="rId4"/>
          </p:cNvPr>
          <p:cNvPicPr>
            <a:picLocks noChangeAspect="1" noChangeArrowheads="1"/>
          </p:cNvPicPr>
          <p:nvPr/>
        </p:nvPicPr>
        <p:blipFill>
          <a:blip r:embed="rId5" cstate="print"/>
          <a:srcRect/>
          <a:stretch>
            <a:fillRect/>
          </a:stretch>
        </p:blipFill>
        <p:spPr bwMode="auto">
          <a:xfrm>
            <a:off x="1462803" y="3079982"/>
            <a:ext cx="6134478" cy="1885718"/>
          </a:xfrm>
          <a:prstGeom prst="rect">
            <a:avLst/>
          </a:prstGeom>
          <a:noFill/>
        </p:spPr>
      </p:pic>
      <p:sp>
        <p:nvSpPr>
          <p:cNvPr id="5" name="TextBox 4"/>
          <p:cNvSpPr txBox="1"/>
          <p:nvPr/>
        </p:nvSpPr>
        <p:spPr>
          <a:xfrm>
            <a:off x="7597281" y="4688701"/>
            <a:ext cx="56458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a:t>
            </a:r>
          </a:p>
        </p:txBody>
      </p:sp>
      <p:sp>
        <p:nvSpPr>
          <p:cNvPr id="8"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360046232"/>
      </p:ext>
    </p:extLst>
  </p:cSld>
  <p:clrMapOvr>
    <a:masterClrMapping/>
  </p:clrMapOvr>
  <mc:AlternateContent xmlns:mc="http://schemas.openxmlformats.org/markup-compatibility/2006" xmlns:p14="http://schemas.microsoft.com/office/powerpoint/2010/main">
    <mc:Choice Requires="p14">
      <p:transition spd="slow" p14:dur="2000" advTm="85310"/>
    </mc:Choice>
    <mc:Fallback xmlns="">
      <p:transition spd="slow" advTm="8531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6</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𝟕𝟎</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𝟎𝟑𝟐</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4535899" y="3996376"/>
            <a:ext cx="460810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a:t>
            </a:r>
            <a:r>
              <a:rPr lang="en-US" sz="2400" baseline="-25000" dirty="0"/>
              <a:t>L</a:t>
            </a:r>
            <a:r>
              <a:rPr lang="en-US" sz="2400" dirty="0"/>
              <a:t> oscillations follow prediction based on </a:t>
            </a:r>
            <a:r>
              <a:rPr lang="en-US" sz="2400" dirty="0" err="1"/>
              <a:t>Theodorsen</a:t>
            </a:r>
            <a:endParaRPr lang="en-US" sz="2400" dirty="0"/>
          </a:p>
          <a:p>
            <a:pPr marL="285750" indent="-285750">
              <a:buFont typeface="Arial" panose="020B0604020202020204" pitchFamily="34" charset="0"/>
              <a:buChar char="•"/>
            </a:pPr>
            <a:r>
              <a:rPr lang="en-US" sz="2400" dirty="0"/>
              <a:t>Laminar LE bubble trips flow to turbulence followed by an attached turbulent BL</a:t>
            </a:r>
          </a:p>
          <a:p>
            <a:pPr marL="285750" indent="-285750">
              <a:buFont typeface="Arial" panose="020B0604020202020204" pitchFamily="34" charset="0"/>
              <a:buChar char="•"/>
            </a:pPr>
            <a:r>
              <a:rPr lang="en-US" sz="2400" dirty="0"/>
              <a:t>Suction side BL and wake are modulated by plunging motion</a:t>
            </a:r>
          </a:p>
          <a:p>
            <a:pPr marL="342900" indent="-342900">
              <a:buFont typeface="Arial" panose="020B0604020202020204" pitchFamily="34" charset="0"/>
              <a:buChar char="•"/>
            </a:pPr>
            <a:endParaRPr lang="en-US" sz="2400" dirty="0"/>
          </a:p>
        </p:txBody>
      </p:sp>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4" y="1750979"/>
            <a:ext cx="4410085" cy="1184932"/>
          </a:xfrm>
          <a:prstGeom prst="rect">
            <a:avLst/>
          </a:prstGeom>
        </p:spPr>
      </p:pic>
      <p:sp>
        <p:nvSpPr>
          <p:cNvPr id="8" name="Rectangle 7"/>
          <p:cNvSpPr/>
          <p:nvPr/>
        </p:nvSpPr>
        <p:spPr>
          <a:xfrm>
            <a:off x="5453743" y="655095"/>
            <a:ext cx="3080657" cy="357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792" y="3702154"/>
            <a:ext cx="4388198" cy="3090388"/>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7497" y="735314"/>
            <a:ext cx="4392417" cy="3294313"/>
          </a:xfrm>
          <a:prstGeom prst="rect">
            <a:avLst/>
          </a:prstGeom>
        </p:spPr>
      </p:pic>
      <mc:AlternateContent xmlns:mc="http://schemas.openxmlformats.org/markup-compatibility/2006" xmlns:a14="http://schemas.microsoft.com/office/drawing/2010/main">
        <mc:Choice Requires="a14">
          <p:sp>
            <p:nvSpPr>
              <p:cNvPr id="14" name="TextBox 6"/>
              <p:cNvSpPr txBox="1"/>
              <p:nvPr/>
            </p:nvSpPr>
            <p:spPr>
              <a:xfrm>
                <a:off x="5459650" y="504481"/>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4" name="TextBox 6"/>
              <p:cNvSpPr txBox="1">
                <a:spLocks noRot="1" noChangeAspect="1" noMove="1" noResize="1" noEditPoints="1" noAdjustHandles="1" noChangeArrowheads="1" noChangeShapeType="1" noTextEdit="1"/>
              </p:cNvSpPr>
              <p:nvPr/>
            </p:nvSpPr>
            <p:spPr>
              <a:xfrm>
                <a:off x="5459650" y="504481"/>
                <a:ext cx="3169137" cy="461665"/>
              </a:xfrm>
              <a:prstGeom prst="rect">
                <a:avLst/>
              </a:prstGeom>
              <a:blipFill>
                <a:blip r:embed="rId7"/>
                <a:stretch>
                  <a:fillRect t="-125333" b="-196000"/>
                </a:stretch>
              </a:blipFill>
            </p:spPr>
            <p:txBody>
              <a:bodyPr/>
              <a:lstStyle/>
              <a:p>
                <a:r>
                  <a:rPr lang="en-US">
                    <a:noFill/>
                  </a:rPr>
                  <a:t> </a:t>
                </a:r>
              </a:p>
            </p:txBody>
          </p:sp>
        </mc:Fallback>
      </mc:AlternateContent>
    </p:spTree>
    <p:extLst>
      <p:ext uri="{BB962C8B-B14F-4D97-AF65-F5344CB8AC3E}">
        <p14:creationId xmlns:p14="http://schemas.microsoft.com/office/powerpoint/2010/main" val="1618090723"/>
      </p:ext>
    </p:extLst>
  </p:cSld>
  <p:clrMapOvr>
    <a:masterClrMapping/>
  </p:clrMapOvr>
  <mc:AlternateContent xmlns:mc="http://schemas.openxmlformats.org/markup-compatibility/2006" xmlns:p14="http://schemas.microsoft.com/office/powerpoint/2010/main">
    <mc:Choice Requires="p14">
      <p:transition spd="slow" p14:dur="2000" advTm="52323"/>
    </mc:Choice>
    <mc:Fallback xmlns="">
      <p:transition spd="slow" advTm="5232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22016" y="778916"/>
            <a:ext cx="4645555" cy="3487214"/>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83" y="415700"/>
            <a:ext cx="4214914" cy="3413230"/>
          </a:xfrm>
          <a:prstGeom prst="rect">
            <a:avLst/>
          </a:prstGeom>
        </p:spPr>
      </p:pic>
      <p:sp>
        <p:nvSpPr>
          <p:cNvPr id="8"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7</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𝟏𝟐</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553419" y="4119824"/>
                <a:ext cx="458101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Experiment and CFD now diverge from theory</a:t>
                </a:r>
              </a:p>
              <a:p>
                <a:pPr marL="342900" indent="-342900">
                  <a:buFont typeface="Arial" panose="020B0604020202020204" pitchFamily="34" charset="0"/>
                  <a:buChar char="•"/>
                </a:pPr>
                <a:r>
                  <a:rPr lang="en-US" sz="2400" dirty="0"/>
                  <a:t>Experiment shows more significant bubble dynamics</a:t>
                </a:r>
              </a:p>
              <a:p>
                <a:pPr marL="342900" indent="-342900">
                  <a:buFont typeface="Arial" panose="020B0604020202020204" pitchFamily="34" charset="0"/>
                  <a:buChar char="•"/>
                </a:pPr>
                <a:r>
                  <a:rPr lang="en-US" sz="2400" dirty="0"/>
                  <a:t>CFD behavior similar to the 10</a:t>
                </a:r>
                <a14:m>
                  <m:oMath xmlns:m="http://schemas.openxmlformats.org/officeDocument/2006/math">
                    <m:r>
                      <a:rPr lang="en-US" sz="2400" i="1" smtClean="0">
                        <a:solidFill>
                          <a:schemeClr val="tx1"/>
                        </a:solidFill>
                        <a:latin typeface="Cambria Math" panose="02040503050406030204" pitchFamily="18" charset="0"/>
                      </a:rPr>
                      <m:t>°</m:t>
                    </m:r>
                  </m:oMath>
                </a14:m>
                <a:r>
                  <a:rPr lang="en-US" sz="2400" dirty="0">
                    <a:solidFill>
                      <a:schemeClr val="tx1"/>
                    </a:solidFill>
                  </a:rPr>
                  <a:t> </a:t>
                </a:r>
                <a:r>
                  <a:rPr lang="en-US" sz="2400" dirty="0"/>
                  <a:t>case, but more substantial thickening</a:t>
                </a:r>
              </a:p>
            </p:txBody>
          </p:sp>
        </mc:Choice>
        <mc:Fallback xmlns="">
          <p:sp>
            <p:nvSpPr>
              <p:cNvPr id="14" name="TextBox 13"/>
              <p:cNvSpPr txBox="1">
                <a:spLocks noRot="1" noChangeAspect="1" noMove="1" noResize="1" noEditPoints="1" noAdjustHandles="1" noChangeArrowheads="1" noChangeShapeType="1" noTextEdit="1"/>
              </p:cNvSpPr>
              <p:nvPr/>
            </p:nvSpPr>
            <p:spPr>
              <a:xfrm>
                <a:off x="4553419" y="4119824"/>
                <a:ext cx="4581019" cy="2677656"/>
              </a:xfrm>
              <a:prstGeom prst="rect">
                <a:avLst/>
              </a:prstGeom>
              <a:blipFill rotWithShape="0">
                <a:blip r:embed="rId6"/>
                <a:stretch>
                  <a:fillRect l="-1864" t="-1822" b="-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6"/>
              <p:cNvSpPr txBox="1"/>
              <p:nvPr/>
            </p:nvSpPr>
            <p:spPr>
              <a:xfrm>
                <a:off x="5259357" y="539757"/>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9" name="TextBox 6"/>
              <p:cNvSpPr txBox="1">
                <a:spLocks noRot="1" noChangeAspect="1" noMove="1" noResize="1" noEditPoints="1" noAdjustHandles="1" noChangeArrowheads="1" noChangeShapeType="1" noTextEdit="1"/>
              </p:cNvSpPr>
              <p:nvPr/>
            </p:nvSpPr>
            <p:spPr>
              <a:xfrm>
                <a:off x="5259357" y="539757"/>
                <a:ext cx="3169137" cy="461665"/>
              </a:xfrm>
              <a:prstGeom prst="rect">
                <a:avLst/>
              </a:prstGeom>
              <a:blipFill>
                <a:blip r:embed="rId7"/>
                <a:stretch>
                  <a:fillRect t="-125333" b="-196000"/>
                </a:stretch>
              </a:blipFill>
            </p:spPr>
            <p:txBody>
              <a:bodyPr/>
              <a:lstStyle/>
              <a:p>
                <a:r>
                  <a:rPr lang="en-US">
                    <a:noFill/>
                  </a:rPr>
                  <a:t> </a:t>
                </a:r>
              </a:p>
            </p:txBody>
          </p:sp>
        </mc:Fallback>
      </mc:AlternateContent>
      <p:pic>
        <p:nvPicPr>
          <p:cNvPr id="7" name="Picture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84" y="3768723"/>
            <a:ext cx="4214914" cy="3045814"/>
          </a:xfrm>
          <a:prstGeom prst="rect">
            <a:avLst/>
          </a:prstGeom>
        </p:spPr>
      </p:pic>
    </p:spTree>
    <p:extLst>
      <p:ext uri="{BB962C8B-B14F-4D97-AF65-F5344CB8AC3E}">
        <p14:creationId xmlns:p14="http://schemas.microsoft.com/office/powerpoint/2010/main" val="2845350931"/>
      </p:ext>
    </p:extLst>
  </p:cSld>
  <p:clrMapOvr>
    <a:masterClrMapping/>
  </p:clrMapOvr>
  <mc:AlternateContent xmlns:mc="http://schemas.openxmlformats.org/markup-compatibility/2006" xmlns:p14="http://schemas.microsoft.com/office/powerpoint/2010/main">
    <mc:Choice Requires="p14">
      <p:transition spd="slow" p14:dur="2000" advTm="87498"/>
    </mc:Choice>
    <mc:Fallback xmlns="">
      <p:transition spd="slow" advTm="874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2"/>
          </p:nvPr>
        </p:nvSpPr>
        <p:spPr>
          <a:xfrm>
            <a:off x="6987564" y="50575"/>
            <a:ext cx="2057400" cy="365125"/>
          </a:xfrm>
        </p:spPr>
        <p:txBody>
          <a:bodyPr/>
          <a:lstStyle/>
          <a:p>
            <a:r>
              <a:rPr lang="en-US" dirty="0">
                <a:solidFill>
                  <a:prstClr val="black">
                    <a:tint val="75000"/>
                  </a:prstClr>
                </a:solidFill>
              </a:rPr>
              <a:t>8</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𝟏𝟐</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53" y="1322567"/>
            <a:ext cx="4235487" cy="1885950"/>
          </a:xfrm>
          <a:prstGeom prst="rect">
            <a:avLst/>
          </a:prstGeom>
        </p:spPr>
      </p:pic>
      <p:sp>
        <p:nvSpPr>
          <p:cNvPr id="17" name="Rectangle 16"/>
          <p:cNvSpPr/>
          <p:nvPr/>
        </p:nvSpPr>
        <p:spPr>
          <a:xfrm>
            <a:off x="5519057" y="740229"/>
            <a:ext cx="3015343" cy="424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4553419" y="4119824"/>
                <a:ext cx="458101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Experiment and CFD now diverge from theory</a:t>
                </a:r>
              </a:p>
              <a:p>
                <a:pPr marL="342900" indent="-342900">
                  <a:buFont typeface="Arial" panose="020B0604020202020204" pitchFamily="34" charset="0"/>
                  <a:buChar char="•"/>
                </a:pPr>
                <a:r>
                  <a:rPr lang="en-US" sz="2400" dirty="0"/>
                  <a:t>Experiment shows more significant bubble dynamics</a:t>
                </a:r>
              </a:p>
              <a:p>
                <a:pPr marL="342900" indent="-342900">
                  <a:buFont typeface="Arial" panose="020B0604020202020204" pitchFamily="34" charset="0"/>
                  <a:buChar char="•"/>
                </a:pPr>
                <a:r>
                  <a:rPr lang="en-US" sz="2400" dirty="0"/>
                  <a:t>CFD behavior similar to the 10</a:t>
                </a:r>
                <a14:m>
                  <m:oMath xmlns:m="http://schemas.openxmlformats.org/officeDocument/2006/math">
                    <m:r>
                      <a:rPr lang="en-US" sz="2400" i="1" smtClean="0">
                        <a:solidFill>
                          <a:schemeClr val="tx1"/>
                        </a:solidFill>
                        <a:latin typeface="Cambria Math" panose="02040503050406030204" pitchFamily="18" charset="0"/>
                      </a:rPr>
                      <m:t>°</m:t>
                    </m:r>
                  </m:oMath>
                </a14:m>
                <a:r>
                  <a:rPr lang="en-US" sz="2400" dirty="0">
                    <a:solidFill>
                      <a:schemeClr val="tx1"/>
                    </a:solidFill>
                  </a:rPr>
                  <a:t> </a:t>
                </a:r>
                <a:r>
                  <a:rPr lang="en-US" sz="2400" dirty="0"/>
                  <a:t>case, but more substantial thickening</a:t>
                </a:r>
              </a:p>
            </p:txBody>
          </p:sp>
        </mc:Choice>
        <mc:Fallback xmlns="">
          <p:sp>
            <p:nvSpPr>
              <p:cNvPr id="11" name="TextBox 10"/>
              <p:cNvSpPr txBox="1">
                <a:spLocks noRot="1" noChangeAspect="1" noMove="1" noResize="1" noEditPoints="1" noAdjustHandles="1" noChangeArrowheads="1" noChangeShapeType="1" noTextEdit="1"/>
              </p:cNvSpPr>
              <p:nvPr/>
            </p:nvSpPr>
            <p:spPr>
              <a:xfrm>
                <a:off x="4553419" y="4119824"/>
                <a:ext cx="4581019" cy="2677656"/>
              </a:xfrm>
              <a:prstGeom prst="rect">
                <a:avLst/>
              </a:prstGeom>
              <a:blipFill rotWithShape="0">
                <a:blip r:embed="rId7"/>
                <a:stretch>
                  <a:fillRect l="-1864" t="-1822" b="-4328"/>
                </a:stretch>
              </a:blipFill>
            </p:spPr>
            <p:txBody>
              <a:bodyPr/>
              <a:lstStyle/>
              <a:p>
                <a:r>
                  <a:rPr lang="en-US">
                    <a:noFill/>
                  </a:rPr>
                  <a:t> </a:t>
                </a:r>
              </a:p>
            </p:txBody>
          </p:sp>
        </mc:Fallback>
      </mc:AlternateContent>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27149">
            <a:off x="-886122" y="3430346"/>
            <a:ext cx="4307732" cy="3230799"/>
          </a:xfrm>
          <a:prstGeom prst="rect">
            <a:avLst/>
          </a:prstGeom>
        </p:spPr>
      </p:pic>
      <mc:AlternateContent xmlns:mc="http://schemas.openxmlformats.org/markup-compatibility/2006" xmlns:a14="http://schemas.microsoft.com/office/drawing/2010/main">
        <mc:Choice Requires="a14">
          <p:sp>
            <p:nvSpPr>
              <p:cNvPr id="18" name="TextBox 6"/>
              <p:cNvSpPr txBox="1"/>
              <p:nvPr/>
            </p:nvSpPr>
            <p:spPr>
              <a:xfrm>
                <a:off x="5259357" y="539757"/>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8" name="TextBox 6"/>
              <p:cNvSpPr txBox="1">
                <a:spLocks noRot="1" noChangeAspect="1" noMove="1" noResize="1" noEditPoints="1" noAdjustHandles="1" noChangeArrowheads="1" noChangeShapeType="1" noTextEdit="1"/>
              </p:cNvSpPr>
              <p:nvPr/>
            </p:nvSpPr>
            <p:spPr>
              <a:xfrm>
                <a:off x="5259357" y="539757"/>
                <a:ext cx="3169137" cy="461665"/>
              </a:xfrm>
              <a:prstGeom prst="rect">
                <a:avLst/>
              </a:prstGeom>
              <a:blipFill>
                <a:blip r:embed="rId9"/>
                <a:stretch>
                  <a:fillRect t="-125333" b="-196000"/>
                </a:stretch>
              </a:blipFill>
            </p:spPr>
            <p:txBody>
              <a:bodyPr/>
              <a:lstStyle/>
              <a:p>
                <a:r>
                  <a:rPr lang="en-US">
                    <a:noFill/>
                  </a:rPr>
                  <a:t> </a:t>
                </a:r>
              </a:p>
            </p:txBody>
          </p:sp>
        </mc:Fallback>
      </mc:AlternateContent>
      <p:pic>
        <p:nvPicPr>
          <p:cNvPr id="19" name="Picture 1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1203" y="770590"/>
            <a:ext cx="4645447" cy="3484085"/>
          </a:xfrm>
          <a:prstGeom prst="rect">
            <a:avLst/>
          </a:prstGeom>
        </p:spPr>
      </p:pic>
    </p:spTree>
    <p:extLst>
      <p:ext uri="{BB962C8B-B14F-4D97-AF65-F5344CB8AC3E}">
        <p14:creationId xmlns:p14="http://schemas.microsoft.com/office/powerpoint/2010/main" val="3071276211"/>
      </p:ext>
    </p:extLst>
  </p:cSld>
  <p:clrMapOvr>
    <a:masterClrMapping/>
  </p:clrMapOvr>
  <mc:AlternateContent xmlns:mc="http://schemas.openxmlformats.org/markup-compatibility/2006" xmlns:p14="http://schemas.microsoft.com/office/powerpoint/2010/main">
    <mc:Choice Requires="p14">
      <p:transition spd="slow" p14:dur="2000" advTm="45193"/>
    </mc:Choice>
    <mc:Fallback xmlns="">
      <p:transition spd="slow" advTm="451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CA5DA716-2F96-4EB5-A414-AF55BCE571D6}" type="slidenum">
              <a:rPr lang="en-US" smtClean="0"/>
              <a:pPr/>
              <a:t>23</a:t>
            </a:fld>
            <a:endParaRPr lang="en-US" dirty="0"/>
          </a:p>
        </p:txBody>
      </p:sp>
      <p:sp>
        <p:nvSpPr>
          <p:cNvPr id="4" name="Title 3"/>
          <p:cNvSpPr>
            <a:spLocks noGrp="1"/>
          </p:cNvSpPr>
          <p:nvPr>
            <p:ph type="title"/>
          </p:nvPr>
        </p:nvSpPr>
        <p:spPr/>
        <p:txBody>
          <a:bodyPr/>
          <a:lstStyle/>
          <a:p>
            <a:r>
              <a:rPr lang="en-US" dirty="0"/>
              <a:t>Nominal Static Plots</a:t>
            </a:r>
          </a:p>
        </p:txBody>
      </p:sp>
    </p:spTree>
    <p:extLst>
      <p:ext uri="{BB962C8B-B14F-4D97-AF65-F5344CB8AC3E}">
        <p14:creationId xmlns:p14="http://schemas.microsoft.com/office/powerpoint/2010/main" val="1505909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5</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𝟕𝟎</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𝟎𝟑𝟐</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4535899" y="3996376"/>
            <a:ext cx="460810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a:t>
            </a:r>
            <a:r>
              <a:rPr lang="en-US" sz="2400" baseline="-25000" dirty="0"/>
              <a:t>L</a:t>
            </a:r>
            <a:r>
              <a:rPr lang="en-US" sz="2400" dirty="0"/>
              <a:t> oscillations follow prediction based on </a:t>
            </a:r>
            <a:r>
              <a:rPr lang="en-US" sz="2400" dirty="0" err="1"/>
              <a:t>Theodorsen</a:t>
            </a:r>
            <a:endParaRPr lang="en-US" sz="2400" dirty="0"/>
          </a:p>
          <a:p>
            <a:pPr marL="285750" indent="-285750">
              <a:buFont typeface="Arial" panose="020B0604020202020204" pitchFamily="34" charset="0"/>
              <a:buChar char="•"/>
            </a:pPr>
            <a:r>
              <a:rPr lang="en-US" sz="2400" dirty="0"/>
              <a:t>Laminar LE bubble trips flow to turbulence followed by an attached turbulent BL</a:t>
            </a:r>
          </a:p>
          <a:p>
            <a:pPr marL="285750" indent="-285750">
              <a:buFont typeface="Arial" panose="020B0604020202020204" pitchFamily="34" charset="0"/>
              <a:buChar char="•"/>
            </a:pPr>
            <a:r>
              <a:rPr lang="en-US" sz="2400" dirty="0"/>
              <a:t>Suction side BL and wake are modulated by plunging motion</a:t>
            </a:r>
          </a:p>
          <a:p>
            <a:pPr marL="342900" indent="-342900">
              <a:buFont typeface="Arial" panose="020B0604020202020204" pitchFamily="34" charset="0"/>
              <a:buChar char="•"/>
            </a:pPr>
            <a:endParaRPr lang="en-US" sz="2400" dirty="0"/>
          </a:p>
        </p:txBody>
      </p:sp>
      <mc:AlternateContent xmlns:mc="http://schemas.openxmlformats.org/markup-compatibility/2006" xmlns:a14="http://schemas.microsoft.com/office/drawing/2010/main">
        <mc:Choice Requires="a14">
          <p:sp>
            <p:nvSpPr>
              <p:cNvPr id="11" name="TextBox 6"/>
              <p:cNvSpPr txBox="1"/>
              <p:nvPr/>
            </p:nvSpPr>
            <p:spPr>
              <a:xfrm>
                <a:off x="5255379" y="487723"/>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1" name="TextBox 6"/>
              <p:cNvSpPr txBox="1">
                <a:spLocks noRot="1" noChangeAspect="1" noMove="1" noResize="1" noEditPoints="1" noAdjustHandles="1" noChangeArrowheads="1" noChangeShapeType="1" noTextEdit="1"/>
              </p:cNvSpPr>
              <p:nvPr/>
            </p:nvSpPr>
            <p:spPr>
              <a:xfrm>
                <a:off x="5255379" y="487723"/>
                <a:ext cx="3169137" cy="461665"/>
              </a:xfrm>
              <a:prstGeom prst="rect">
                <a:avLst/>
              </a:prstGeom>
              <a:blipFill>
                <a:blip r:embed="rId4"/>
                <a:stretch>
                  <a:fillRect t="-123684" b="-192105"/>
                </a:stretch>
              </a:blipFill>
            </p:spPr>
            <p:txBody>
              <a:bodyPr/>
              <a:lstStyle/>
              <a:p>
                <a:r>
                  <a:rPr lang="en-US">
                    <a:noFill/>
                  </a:rPr>
                  <a:t> </a:t>
                </a:r>
              </a:p>
            </p:txBody>
          </p:sp>
        </mc:Fallback>
      </mc:AlternateContent>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989" y="415700"/>
            <a:ext cx="4530001" cy="3380905"/>
          </a:xfrm>
          <a:prstGeom prst="rect">
            <a:avLst/>
          </a:prstGeom>
        </p:spPr>
      </p:pic>
      <p:pic>
        <p:nvPicPr>
          <p:cNvPr id="14" name="Picture 1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338" y="3644899"/>
            <a:ext cx="4470767" cy="3181935"/>
          </a:xfrm>
          <a:prstGeom prst="rect">
            <a:avLst/>
          </a:prstGeom>
        </p:spPr>
      </p:pic>
      <p:pic>
        <p:nvPicPr>
          <p:cNvPr id="17" name="Picture 16"/>
          <p:cNvPicPr>
            <a:picLocks noChangeAspect="1"/>
          </p:cNvPicPr>
          <p:nvPr/>
        </p:nvPicPr>
        <p:blipFill>
          <a:blip r:embed="rId7"/>
          <a:stretch>
            <a:fillRect/>
          </a:stretch>
        </p:blipFill>
        <p:spPr>
          <a:xfrm>
            <a:off x="4723201" y="828383"/>
            <a:ext cx="4218798" cy="3170195"/>
          </a:xfrm>
          <a:prstGeom prst="rect">
            <a:avLst/>
          </a:prstGeom>
        </p:spPr>
      </p:pic>
    </p:spTree>
    <p:extLst>
      <p:ext uri="{BB962C8B-B14F-4D97-AF65-F5344CB8AC3E}">
        <p14:creationId xmlns:p14="http://schemas.microsoft.com/office/powerpoint/2010/main" val="307821136"/>
      </p:ext>
    </p:extLst>
  </p:cSld>
  <p:clrMapOvr>
    <a:masterClrMapping/>
  </p:clrMapOvr>
  <mc:AlternateContent xmlns:mc="http://schemas.openxmlformats.org/markup-compatibility/2006" xmlns:p14="http://schemas.microsoft.com/office/powerpoint/2010/main">
    <mc:Choice Requires="p14">
      <p:transition spd="slow" p14:dur="2000" advTm="65959"/>
    </mc:Choice>
    <mc:Fallback xmlns="">
      <p:transition spd="slow" advTm="6595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22016" y="778916"/>
            <a:ext cx="4645555" cy="3487214"/>
          </a:xfrm>
          <a:prstGeom prst="rect">
            <a:avLst/>
          </a:prstGeom>
        </p:spPr>
      </p:pic>
      <p:sp>
        <p:nvSpPr>
          <p:cNvPr id="16"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9</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𝟏𝟐</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553419" y="4119824"/>
                <a:ext cx="458101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Experiment and CFD now diverge from theory</a:t>
                </a:r>
              </a:p>
              <a:p>
                <a:pPr marL="342900" indent="-342900">
                  <a:buFont typeface="Arial" panose="020B0604020202020204" pitchFamily="34" charset="0"/>
                  <a:buChar char="•"/>
                </a:pPr>
                <a:r>
                  <a:rPr lang="en-US" sz="2400" dirty="0"/>
                  <a:t>Experiment shows more significant bubble dynamics</a:t>
                </a:r>
              </a:p>
              <a:p>
                <a:pPr marL="342900" indent="-342900">
                  <a:buFont typeface="Arial" panose="020B0604020202020204" pitchFamily="34" charset="0"/>
                  <a:buChar char="•"/>
                </a:pPr>
                <a:r>
                  <a:rPr lang="en-US" sz="2400" dirty="0"/>
                  <a:t>CFD behavior similar to the 10</a:t>
                </a:r>
                <a14:m>
                  <m:oMath xmlns:m="http://schemas.openxmlformats.org/officeDocument/2006/math">
                    <m:r>
                      <a:rPr lang="en-US" sz="2400" i="1" smtClean="0">
                        <a:solidFill>
                          <a:schemeClr val="tx1"/>
                        </a:solidFill>
                        <a:latin typeface="Cambria Math" panose="02040503050406030204" pitchFamily="18" charset="0"/>
                      </a:rPr>
                      <m:t>°</m:t>
                    </m:r>
                  </m:oMath>
                </a14:m>
                <a:r>
                  <a:rPr lang="en-US" sz="2400" dirty="0">
                    <a:solidFill>
                      <a:schemeClr val="tx1"/>
                    </a:solidFill>
                  </a:rPr>
                  <a:t> </a:t>
                </a:r>
                <a:r>
                  <a:rPr lang="en-US" sz="2400" dirty="0"/>
                  <a:t>case, but more substantial thickening</a:t>
                </a:r>
              </a:p>
            </p:txBody>
          </p:sp>
        </mc:Choice>
        <mc:Fallback xmlns="">
          <p:sp>
            <p:nvSpPr>
              <p:cNvPr id="14" name="TextBox 13"/>
              <p:cNvSpPr txBox="1">
                <a:spLocks noRot="1" noChangeAspect="1" noMove="1" noResize="1" noEditPoints="1" noAdjustHandles="1" noChangeArrowheads="1" noChangeShapeType="1" noTextEdit="1"/>
              </p:cNvSpPr>
              <p:nvPr/>
            </p:nvSpPr>
            <p:spPr>
              <a:xfrm>
                <a:off x="4553419" y="4119824"/>
                <a:ext cx="4581019" cy="2677656"/>
              </a:xfrm>
              <a:prstGeom prst="rect">
                <a:avLst/>
              </a:prstGeom>
              <a:blipFill rotWithShape="0">
                <a:blip r:embed="rId5"/>
                <a:stretch>
                  <a:fillRect l="-1864" t="-1822" b="-4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6"/>
              <p:cNvSpPr txBox="1"/>
              <p:nvPr/>
            </p:nvSpPr>
            <p:spPr>
              <a:xfrm>
                <a:off x="5259357" y="539757"/>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9" name="TextBox 6"/>
              <p:cNvSpPr txBox="1">
                <a:spLocks noRot="1" noChangeAspect="1" noMove="1" noResize="1" noEditPoints="1" noAdjustHandles="1" noChangeArrowheads="1" noChangeShapeType="1" noTextEdit="1"/>
              </p:cNvSpPr>
              <p:nvPr/>
            </p:nvSpPr>
            <p:spPr>
              <a:xfrm>
                <a:off x="5259357" y="539757"/>
                <a:ext cx="3169137" cy="461665"/>
              </a:xfrm>
              <a:prstGeom prst="rect">
                <a:avLst/>
              </a:prstGeom>
              <a:blipFill>
                <a:blip r:embed="rId6"/>
                <a:stretch>
                  <a:fillRect t="-125333" b="-196000"/>
                </a:stretch>
              </a:blipFill>
            </p:spPr>
            <p:txBody>
              <a:bodyPr/>
              <a:lstStyle/>
              <a:p>
                <a:r>
                  <a:rPr lang="en-US">
                    <a:noFill/>
                  </a:rPr>
                  <a:t> </a:t>
                </a:r>
              </a:p>
            </p:txBody>
          </p:sp>
        </mc:Fallback>
      </mc:AlternateContent>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84" y="3768723"/>
            <a:ext cx="4214914" cy="3045814"/>
          </a:xfrm>
          <a:prstGeom prst="rect">
            <a:avLst/>
          </a:prstGeom>
        </p:spPr>
      </p:pic>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84" y="382064"/>
            <a:ext cx="4253935" cy="3444829"/>
          </a:xfrm>
          <a:prstGeom prst="rect">
            <a:avLst/>
          </a:prstGeom>
        </p:spPr>
      </p:pic>
    </p:spTree>
    <p:extLst>
      <p:ext uri="{BB962C8B-B14F-4D97-AF65-F5344CB8AC3E}">
        <p14:creationId xmlns:p14="http://schemas.microsoft.com/office/powerpoint/2010/main" val="415374055"/>
      </p:ext>
    </p:extLst>
  </p:cSld>
  <p:clrMapOvr>
    <a:masterClrMapping/>
  </p:clrMapOvr>
  <mc:AlternateContent xmlns:mc="http://schemas.openxmlformats.org/markup-compatibility/2006" xmlns:p14="http://schemas.microsoft.com/office/powerpoint/2010/main">
    <mc:Choice Requires="p14">
      <p:transition spd="slow" p14:dur="2000" advTm="87498"/>
    </mc:Choice>
    <mc:Fallback xmlns="">
      <p:transition spd="slow" advTm="8749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150" y="3540823"/>
            <a:ext cx="4388475" cy="3317868"/>
          </a:xfrm>
          <a:prstGeom prst="rect">
            <a:avLst/>
          </a:prstGeom>
        </p:spPr>
      </p:pic>
      <p:sp>
        <p:nvSpPr>
          <p:cNvPr id="11"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13</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𝟏𝟐</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𝟎𝟒𝟖</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4"/>
                <a:stretch>
                  <a:fillRect/>
                </a:stretch>
              </a:blipFill>
            </p:spPr>
            <p:txBody>
              <a:bodyPr/>
              <a:lstStyle/>
              <a:p>
                <a:r>
                  <a:rPr lang="en-US">
                    <a:noFill/>
                  </a:rPr>
                  <a:t> </a:t>
                </a:r>
              </a:p>
            </p:txBody>
          </p:sp>
        </mc:Fallback>
      </mc:AlternateContent>
      <p:sp>
        <p:nvSpPr>
          <p:cNvPr id="17" name="Rectangle 16"/>
          <p:cNvSpPr/>
          <p:nvPr/>
        </p:nvSpPr>
        <p:spPr>
          <a:xfrm>
            <a:off x="5519057" y="740229"/>
            <a:ext cx="3015343" cy="424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a:stretch>
            <a:fillRect/>
          </a:stretch>
        </p:blipFill>
        <p:spPr>
          <a:xfrm>
            <a:off x="4666094" y="729343"/>
            <a:ext cx="4359018" cy="3267739"/>
          </a:xfrm>
          <a:prstGeom prst="rect">
            <a:avLst/>
          </a:prstGeom>
        </p:spPr>
      </p:pic>
      <mc:AlternateContent xmlns:mc="http://schemas.openxmlformats.org/markup-compatibility/2006" xmlns:a14="http://schemas.microsoft.com/office/drawing/2010/main">
        <mc:Choice Requires="a14">
          <p:sp>
            <p:nvSpPr>
              <p:cNvPr id="9" name="TextBox 6"/>
              <p:cNvSpPr txBox="1"/>
              <p:nvPr/>
            </p:nvSpPr>
            <p:spPr>
              <a:xfrm>
                <a:off x="5462449" y="490473"/>
                <a:ext cx="3169137" cy="461665"/>
              </a:xfrm>
              <a:prstGeom prst="rect">
                <a:avLst/>
              </a:prstGeom>
              <a:noFill/>
            </p:spPr>
            <p:txBody>
              <a:bodyPr wrap="none" rtlCol="0">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200">
                          <a:solidFill>
                            <a:srgbClr val="000000"/>
                          </a:solidFill>
                          <a:effectLst/>
                          <a:latin typeface="Cambria Math" panose="02040503050406030204" pitchFamily="18" charset="0"/>
                          <a:ea typeface="Times New Roman" panose="02020603050405020304" pitchFamily="18" charset="0"/>
                        </a:rPr>
                        <m:t>/</m:t>
                      </m:r>
                      <m:r>
                        <a:rPr lang="en-US" sz="2400" i="1" kern="1200">
                          <a:solidFill>
                            <a:srgbClr val="000000"/>
                          </a:solidFill>
                          <a:effectLst/>
                          <a:latin typeface="Cambria Math" panose="02040503050406030204" pitchFamily="18" charset="0"/>
                          <a:ea typeface="Times New Roman" panose="02020603050405020304" pitchFamily="18" charset="0"/>
                        </a:rPr>
                        <m:t>𝑐</m:t>
                      </m:r>
                    </m:oMath>
                  </m:oMathPara>
                </a14:m>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9" name="TextBox 6"/>
              <p:cNvSpPr txBox="1">
                <a:spLocks noRot="1" noChangeAspect="1" noMove="1" noResize="1" noEditPoints="1" noAdjustHandles="1" noChangeArrowheads="1" noChangeShapeType="1" noTextEdit="1"/>
              </p:cNvSpPr>
              <p:nvPr/>
            </p:nvSpPr>
            <p:spPr>
              <a:xfrm>
                <a:off x="5462449" y="490473"/>
                <a:ext cx="3169137" cy="461665"/>
              </a:xfrm>
              <a:prstGeom prst="rect">
                <a:avLst/>
              </a:prstGeom>
              <a:blipFill>
                <a:blip r:embed="rId8"/>
                <a:stretch>
                  <a:fillRect t="-123684" b="-192105"/>
                </a:stretch>
              </a:blipFill>
            </p:spPr>
            <p:txBody>
              <a:bodyPr/>
              <a:lstStyle/>
              <a:p>
                <a:r>
                  <a:rPr lang="en-US">
                    <a:noFill/>
                  </a:rPr>
                  <a:t> </a:t>
                </a:r>
              </a:p>
            </p:txBody>
          </p:sp>
        </mc:Fallback>
      </mc:AlternateContent>
      <p:pic>
        <p:nvPicPr>
          <p:cNvPr id="5" name="Picture 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845" y="421727"/>
            <a:ext cx="4382574" cy="324784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4553419" y="4119824"/>
                <a:ext cx="458101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Moment changing due to “bursting” of LSB</a:t>
                </a:r>
              </a:p>
              <a:p>
                <a:pPr marL="342900" indent="-342900">
                  <a:buFont typeface="Arial" panose="020B0604020202020204" pitchFamily="34" charset="0"/>
                  <a:buChar char="•"/>
                </a:pPr>
                <a:r>
                  <a:rPr lang="en-US" sz="2400" dirty="0"/>
                  <a:t>Clear moment stall compared to 10</a:t>
                </a:r>
                <a14:m>
                  <m:oMath xmlns:m="http://schemas.openxmlformats.org/officeDocument/2006/math">
                    <m:r>
                      <a:rPr lang="en-US" sz="2400" b="0" i="1" smtClean="0">
                        <a:latin typeface="Cambria Math" panose="02040503050406030204" pitchFamily="18" charset="0"/>
                      </a:rPr>
                      <m:t>°</m:t>
                    </m:r>
                  </m:oMath>
                </a14:m>
                <a:r>
                  <a:rPr lang="en-US" sz="2400" dirty="0"/>
                  <a:t> case</a:t>
                </a:r>
              </a:p>
              <a:p>
                <a:pPr marL="342900" indent="-342900">
                  <a:buFont typeface="Arial" panose="020B0604020202020204" pitchFamily="34" charset="0"/>
                  <a:buChar char="•"/>
                </a:pPr>
                <a:r>
                  <a:rPr lang="en-US" sz="2400" dirty="0"/>
                  <a:t>Significant effect on aircraft flight characteristics</a:t>
                </a:r>
              </a:p>
            </p:txBody>
          </p:sp>
        </mc:Choice>
        <mc:Fallback xmlns="">
          <p:sp>
            <p:nvSpPr>
              <p:cNvPr id="10" name="TextBox 9"/>
              <p:cNvSpPr txBox="1">
                <a:spLocks noRot="1" noChangeAspect="1" noMove="1" noResize="1" noEditPoints="1" noAdjustHandles="1" noChangeArrowheads="1" noChangeShapeType="1" noTextEdit="1"/>
              </p:cNvSpPr>
              <p:nvPr/>
            </p:nvSpPr>
            <p:spPr>
              <a:xfrm>
                <a:off x="4553419" y="4119824"/>
                <a:ext cx="4581019" cy="2308324"/>
              </a:xfrm>
              <a:prstGeom prst="rect">
                <a:avLst/>
              </a:prstGeom>
              <a:blipFill>
                <a:blip r:embed="rId10"/>
                <a:stretch>
                  <a:fillRect l="-1864" t="-2116" r="-1731" b="-5291"/>
                </a:stretch>
              </a:blipFill>
            </p:spPr>
            <p:txBody>
              <a:bodyPr/>
              <a:lstStyle/>
              <a:p>
                <a:r>
                  <a:rPr lang="en-US">
                    <a:noFill/>
                  </a:rPr>
                  <a:t> </a:t>
                </a:r>
              </a:p>
            </p:txBody>
          </p:sp>
        </mc:Fallback>
      </mc:AlternateContent>
    </p:spTree>
    <p:extLst>
      <p:ext uri="{BB962C8B-B14F-4D97-AF65-F5344CB8AC3E}">
        <p14:creationId xmlns:p14="http://schemas.microsoft.com/office/powerpoint/2010/main" val="4164950884"/>
      </p:ext>
    </p:extLst>
  </p:cSld>
  <p:clrMapOvr>
    <a:masterClrMapping/>
  </p:clrMapOvr>
  <mc:AlternateContent xmlns:mc="http://schemas.openxmlformats.org/markup-compatibility/2006" xmlns:p14="http://schemas.microsoft.com/office/powerpoint/2010/main">
    <mc:Choice Requires="p14">
      <p:transition spd="slow" p14:dur="2000" advTm="87498"/>
    </mc:Choice>
    <mc:Fallback xmlns="">
      <p:transition spd="slow" advTm="87498"/>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r>
              <a:rPr lang="en-US" dirty="0"/>
              <a:t>The effects of small amplitude (0.030&lt;A/c&lt;0.048) high frequency (0.61&lt;πfc/U∞&lt;0.70) plunging motion of the X-56A airfoil are examined at Re=200,000 for three angles of attack. Two angles of attack were chosen at pre-stall conditions and one angle of attack was selected to study post-stall effects. Static stall of the airfoil is 12.25∘ and the examined angles are 10∘, 12∘, and 14∘. The purpose of this research is to examine the aerodynamic influence of structural motion when the wing is vibrating close to its </a:t>
            </a:r>
            <a:r>
              <a:rPr lang="en-US" dirty="0" err="1"/>
              <a:t>eigenfrequency</a:t>
            </a:r>
            <a:r>
              <a:rPr lang="en-US" dirty="0"/>
              <a:t> near static stall. The aerodynamic characteristics generated by the plunging motion are considered with specific focus on the laminar separation bubble near the leading edge. For the cases examined, the static lift is greatly exceeded. At the plunging case of 10∘ angle of attack, experimental results are very similar to those obtained from </a:t>
            </a:r>
            <a:r>
              <a:rPr lang="en-US" dirty="0" err="1"/>
              <a:t>Theodorsen's</a:t>
            </a:r>
            <a:r>
              <a:rPr lang="en-US" dirty="0"/>
              <a:t> Theory. For the 12∘ plunging case, lift exceeds that predicted by </a:t>
            </a:r>
            <a:r>
              <a:rPr lang="en-US" dirty="0" err="1"/>
              <a:t>Theodorsen's</a:t>
            </a:r>
            <a:r>
              <a:rPr lang="en-US" dirty="0"/>
              <a:t> Theory and the leading edge bubble bursts during the oscillation cycle. At the static stall condition of 14∘, plunging periodically reattaches the flow and the bubble bursting is much more significant.</a:t>
            </a:r>
          </a:p>
        </p:txBody>
      </p:sp>
      <p:sp>
        <p:nvSpPr>
          <p:cNvPr id="4" name="Slide Number Placeholder 3"/>
          <p:cNvSpPr>
            <a:spLocks noGrp="1"/>
          </p:cNvSpPr>
          <p:nvPr>
            <p:ph type="sldNum" sz="quarter" idx="12"/>
          </p:nvPr>
        </p:nvSpPr>
        <p:spPr/>
        <p:txBody>
          <a:bodyPr/>
          <a:lstStyle/>
          <a:p>
            <a:fld id="{A1CD54D7-7A0E-46A1-9633-718031377082}" type="slidenum">
              <a:rPr lang="en-US" smtClean="0"/>
              <a:t>27</a:t>
            </a:fld>
            <a:endParaRPr lang="en-US"/>
          </a:p>
        </p:txBody>
      </p:sp>
    </p:spTree>
    <p:extLst>
      <p:ext uri="{BB962C8B-B14F-4D97-AF65-F5344CB8AC3E}">
        <p14:creationId xmlns:p14="http://schemas.microsoft.com/office/powerpoint/2010/main" val="245189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5335" b="15857"/>
          <a:stretch/>
        </p:blipFill>
        <p:spPr>
          <a:xfrm>
            <a:off x="4134067" y="1120789"/>
            <a:ext cx="4501531" cy="2118331"/>
          </a:xfrm>
          <a:prstGeom prst="rect">
            <a:avLst/>
          </a:prstGeom>
        </p:spPr>
      </p:pic>
      <p:pic>
        <p:nvPicPr>
          <p:cNvPr id="8" name="Picture 7"/>
          <p:cNvPicPr>
            <a:picLocks noChangeAspect="1"/>
          </p:cNvPicPr>
          <p:nvPr/>
        </p:nvPicPr>
        <p:blipFill>
          <a:blip r:embed="rId4"/>
          <a:stretch>
            <a:fillRect/>
          </a:stretch>
        </p:blipFill>
        <p:spPr>
          <a:xfrm>
            <a:off x="149989" y="1120792"/>
            <a:ext cx="3984078" cy="2118328"/>
          </a:xfrm>
          <a:prstGeom prst="rect">
            <a:avLst/>
          </a:prstGeom>
        </p:spPr>
      </p:pic>
      <p:sp>
        <p:nvSpPr>
          <p:cNvPr id="2" name="Content Placeholder 1"/>
          <p:cNvSpPr>
            <a:spLocks noGrp="1"/>
          </p:cNvSpPr>
          <p:nvPr>
            <p:ph idx="1"/>
          </p:nvPr>
        </p:nvSpPr>
        <p:spPr>
          <a:xfrm>
            <a:off x="628650" y="3428999"/>
            <a:ext cx="7886700" cy="2747963"/>
          </a:xfrm>
        </p:spPr>
        <p:txBody>
          <a:bodyPr>
            <a:noAutofit/>
          </a:bodyPr>
          <a:lstStyle/>
          <a:p>
            <a:r>
              <a:rPr lang="en-US" sz="2400" dirty="0">
                <a:latin typeface="Arial" panose="020B0604020202020204" pitchFamily="34" charset="0"/>
                <a:cs typeface="Arial" panose="020B0604020202020204" pitchFamily="34" charset="0"/>
              </a:rPr>
              <a:t>Aviation industry is moving towards composite materials</a:t>
            </a:r>
          </a:p>
          <a:p>
            <a:r>
              <a:rPr lang="en-US" sz="2400" dirty="0">
                <a:latin typeface="Arial" panose="020B0604020202020204" pitchFamily="34" charset="0"/>
                <a:cs typeface="Arial" panose="020B0604020202020204" pitchFamily="34" charset="0"/>
              </a:rPr>
              <a:t>Compared to aluminum, carbon is stronger and lighter with almost no fatigue issues</a:t>
            </a:r>
          </a:p>
          <a:p>
            <a:r>
              <a:rPr lang="en-US" sz="2400" dirty="0">
                <a:latin typeface="Arial" panose="020B0604020202020204" pitchFamily="34" charset="0"/>
                <a:cs typeface="Arial" panose="020B0604020202020204" pitchFamily="34" charset="0"/>
              </a:rPr>
              <a:t>Carbon based wing structures allow for higher aspect ratio wings that are more </a:t>
            </a:r>
            <a:r>
              <a:rPr lang="en-US" sz="2400" u="sng" dirty="0">
                <a:latin typeface="Arial" panose="020B0604020202020204" pitchFamily="34" charset="0"/>
                <a:cs typeface="Arial" panose="020B0604020202020204" pitchFamily="34" charset="0"/>
              </a:rPr>
              <a:t>flexible</a:t>
            </a:r>
          </a:p>
          <a:p>
            <a:r>
              <a:rPr lang="en-US" sz="2400" dirty="0">
                <a:latin typeface="Arial" panose="020B0604020202020204" pitchFamily="34" charset="0"/>
                <a:cs typeface="Arial" panose="020B0604020202020204" pitchFamily="34" charset="0"/>
              </a:rPr>
              <a:t>These structures can experience </a:t>
            </a:r>
            <a:r>
              <a:rPr lang="en-US" sz="2400" u="sng" dirty="0">
                <a:latin typeface="Arial" panose="020B0604020202020204" pitchFamily="34" charset="0"/>
                <a:cs typeface="Arial" panose="020B0604020202020204" pitchFamily="34" charset="0"/>
              </a:rPr>
              <a:t>increased structural motion in flight</a:t>
            </a:r>
          </a:p>
        </p:txBody>
      </p:sp>
      <p:sp>
        <p:nvSpPr>
          <p:cNvPr id="3" name="Slide Number Placeholder 2"/>
          <p:cNvSpPr>
            <a:spLocks noGrp="1"/>
          </p:cNvSpPr>
          <p:nvPr>
            <p:ph type="sldNum" sz="quarter" idx="12"/>
          </p:nvPr>
        </p:nvSpPr>
        <p:spPr/>
        <p:txBody>
          <a:bodyPr/>
          <a:lstStyle/>
          <a:p>
            <a:r>
              <a:rPr lang="en-US" dirty="0">
                <a:solidFill>
                  <a:prstClr val="black">
                    <a:tint val="75000"/>
                  </a:prstClr>
                </a:solidFill>
              </a:rPr>
              <a:t>2</a:t>
            </a:r>
          </a:p>
        </p:txBody>
      </p:sp>
      <p:sp>
        <p:nvSpPr>
          <p:cNvPr id="4" name="Title 3"/>
          <p:cNvSpPr>
            <a:spLocks noGrp="1"/>
          </p:cNvSpPr>
          <p:nvPr>
            <p:ph type="title"/>
          </p:nvPr>
        </p:nvSpPr>
        <p:spPr/>
        <p:txBody>
          <a:bodyPr/>
          <a:lstStyle/>
          <a:p>
            <a:r>
              <a:rPr lang="en-US" dirty="0"/>
              <a:t>Background and Motivation</a:t>
            </a:r>
          </a:p>
        </p:txBody>
      </p:sp>
      <p:sp>
        <p:nvSpPr>
          <p:cNvPr id="9" name="TextBox 8"/>
          <p:cNvSpPr txBox="1"/>
          <p:nvPr/>
        </p:nvSpPr>
        <p:spPr>
          <a:xfrm>
            <a:off x="149989" y="905347"/>
            <a:ext cx="7705956" cy="215444"/>
          </a:xfrm>
          <a:prstGeom prst="rect">
            <a:avLst/>
          </a:prstGeom>
          <a:noFill/>
        </p:spPr>
        <p:txBody>
          <a:bodyPr wrap="none" rtlCol="0">
            <a:spAutoFit/>
          </a:bodyPr>
          <a:lstStyle/>
          <a:p>
            <a:r>
              <a:rPr lang="en-US" sz="800" dirty="0"/>
              <a:t>Images: https://upload.wikimedia.org/wikipedia/commons/0/0a/Boeing_787_first_flight.jpg &amp; http://www.nasa.gov/sites/default/files/thumbnails/image/ed15-0241-21.jpg  </a:t>
            </a:r>
          </a:p>
        </p:txBody>
      </p:sp>
    </p:spTree>
    <p:extLst>
      <p:ext uri="{BB962C8B-B14F-4D97-AF65-F5344CB8AC3E}">
        <p14:creationId xmlns:p14="http://schemas.microsoft.com/office/powerpoint/2010/main" val="1385045458"/>
      </p:ext>
    </p:extLst>
  </p:cSld>
  <p:clrMapOvr>
    <a:masterClrMapping/>
  </p:clrMapOvr>
  <mc:AlternateContent xmlns:mc="http://schemas.openxmlformats.org/markup-compatibility/2006" xmlns:p14="http://schemas.microsoft.com/office/powerpoint/2010/main">
    <mc:Choice Requires="p14">
      <p:transition spd="slow" p14:dur="2000" advTm="85310"/>
    </mc:Choice>
    <mc:Fallback xmlns="">
      <p:transition spd="slow" advTm="8531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47699" y="730751"/>
                <a:ext cx="8032277" cy="5956652"/>
              </a:xfrm>
            </p:spPr>
            <p:txBody>
              <a:bodyPr>
                <a:noAutofit/>
              </a:bodyPr>
              <a:lstStyle/>
              <a:p>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=10°, </m:t>
                    </m:r>
                    <m:r>
                      <a:rPr lang="en-US" b="0" i="1" smtClean="0">
                        <a:latin typeface="Cambria Math" panose="02040503050406030204" pitchFamily="18" charset="0"/>
                      </a:rPr>
                      <m:t>𝑘</m:t>
                    </m:r>
                    <m:r>
                      <a:rPr lang="en-US" b="0" i="1" smtClean="0">
                        <a:latin typeface="Cambria Math" panose="02040503050406030204" pitchFamily="18" charset="0"/>
                      </a:rPr>
                      <m:t>=0.7, </m:t>
                    </m:r>
                    <m:r>
                      <a:rPr lang="en-US" b="0" i="1" smtClean="0">
                        <a:latin typeface="Cambria Math" panose="02040503050406030204" pitchFamily="18" charset="0"/>
                      </a:rPr>
                      <m:t>h</m:t>
                    </m:r>
                    <m:r>
                      <a:rPr lang="en-US" b="0" i="1" smtClean="0">
                        <a:latin typeface="Cambria Math" panose="02040503050406030204" pitchFamily="18" charset="0"/>
                      </a:rPr>
                      <m:t>=0.032</m:t>
                    </m:r>
                  </m:oMath>
                </a14:m>
                <a:endParaRPr lang="en-US" dirty="0"/>
              </a:p>
              <a:p>
                <a:pPr lvl="1"/>
                <a:r>
                  <a:rPr lang="en-US" sz="2800" dirty="0"/>
                  <a:t>Good agreement with experiment, </a:t>
                </a:r>
                <a:r>
                  <a:rPr lang="en-US" sz="2800" dirty="0" err="1"/>
                  <a:t>Theodorsen’s</a:t>
                </a:r>
                <a:r>
                  <a:rPr lang="en-US" sz="2800" dirty="0"/>
                  <a:t> Theory, and CFD</a:t>
                </a:r>
              </a:p>
              <a:p>
                <a:pPr lvl="1"/>
                <a:r>
                  <a:rPr lang="en-US" sz="2800" dirty="0"/>
                  <a:t>Plunging motion suppresses stall</a:t>
                </a:r>
              </a:p>
              <a:p>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=12°, </m:t>
                    </m:r>
                    <m:r>
                      <a:rPr lang="en-US" b="0" i="1" smtClean="0">
                        <a:latin typeface="Cambria Math" panose="02040503050406030204" pitchFamily="18" charset="0"/>
                      </a:rPr>
                      <m:t>𝑘</m:t>
                    </m:r>
                    <m:r>
                      <a:rPr lang="en-US" b="0" i="1" smtClean="0">
                        <a:latin typeface="Cambria Math" panose="02040503050406030204" pitchFamily="18" charset="0"/>
                      </a:rPr>
                      <m:t>=0.7, </m:t>
                    </m:r>
                    <m:r>
                      <a:rPr lang="en-US" b="0" i="1" smtClean="0">
                        <a:latin typeface="Cambria Math" panose="02040503050406030204" pitchFamily="18" charset="0"/>
                      </a:rPr>
                      <m:t>h</m:t>
                    </m:r>
                    <m:r>
                      <a:rPr lang="en-US" b="0" i="1" smtClean="0">
                        <a:latin typeface="Cambria Math" panose="02040503050406030204" pitchFamily="18" charset="0"/>
                      </a:rPr>
                      <m:t>=0.048</m:t>
                    </m:r>
                  </m:oMath>
                </a14:m>
                <a:endParaRPr lang="en-US" dirty="0"/>
              </a:p>
              <a:p>
                <a:pPr lvl="1"/>
                <a:r>
                  <a:rPr lang="en-US" sz="2800" dirty="0"/>
                  <a:t>Phase shift with respect to </a:t>
                </a:r>
                <a:r>
                  <a:rPr lang="en-US" sz="2800" dirty="0" err="1"/>
                  <a:t>Theodorsen’s</a:t>
                </a:r>
                <a:r>
                  <a:rPr lang="en-US" sz="2800" dirty="0"/>
                  <a:t> Theory</a:t>
                </a:r>
              </a:p>
              <a:p>
                <a:pPr lvl="1"/>
                <a:r>
                  <a:rPr lang="en-US" sz="2800" dirty="0" err="1"/>
                  <a:t>Downstoke</a:t>
                </a:r>
                <a:r>
                  <a:rPr lang="en-US" sz="2800" dirty="0"/>
                  <a:t> experiment shows “bursting” of leading edge bubble</a:t>
                </a:r>
              </a:p>
              <a:p>
                <a:pPr lvl="1"/>
                <a:r>
                  <a:rPr lang="en-US" sz="2800" dirty="0"/>
                  <a:t>Significant moment stall during oscillation cycle</a:t>
                </a:r>
              </a:p>
              <a:p>
                <a:r>
                  <a:rPr lang="en-US" dirty="0"/>
                  <a:t>Small amplitude, high frequency, plunging motion has a significant effect on the aerodynamic properties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47699" y="730751"/>
                <a:ext cx="8032277" cy="5956652"/>
              </a:xfrm>
              <a:blipFill>
                <a:blip r:embed="rId2"/>
                <a:stretch>
                  <a:fillRect l="-1366"/>
                </a:stretch>
              </a:blipFill>
            </p:spPr>
            <p:txBody>
              <a:bodyPr/>
              <a:lstStyle/>
              <a:p>
                <a:r>
                  <a:rPr lang="en-US">
                    <a:noFill/>
                  </a:rPr>
                  <a:t> </a:t>
                </a:r>
              </a:p>
            </p:txBody>
          </p:sp>
        </mc:Fallback>
      </mc:AlternateContent>
      <p:sp>
        <p:nvSpPr>
          <p:cNvPr id="5"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15</a:t>
            </a:r>
          </a:p>
        </p:txBody>
      </p:sp>
      <p:sp>
        <p:nvSpPr>
          <p:cNvPr id="3" name="Title 2"/>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96646758"/>
      </p:ext>
    </p:extLst>
  </p:cSld>
  <p:clrMapOvr>
    <a:masterClrMapping/>
  </p:clrMapOvr>
  <mc:AlternateContent xmlns:mc="http://schemas.openxmlformats.org/markup-compatibility/2006" xmlns:p14="http://schemas.microsoft.com/office/powerpoint/2010/main">
    <mc:Choice Requires="p14">
      <p:transition spd="slow" p14:dur="2000" advTm="89698"/>
    </mc:Choice>
    <mc:Fallback xmlns="">
      <p:transition spd="slow" advTm="8969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3</a:t>
            </a:r>
          </a:p>
        </p:txBody>
      </p:sp>
      <p:sp>
        <p:nvSpPr>
          <p:cNvPr id="2" name="Title 1"/>
          <p:cNvSpPr>
            <a:spLocks noGrp="1"/>
          </p:cNvSpPr>
          <p:nvPr>
            <p:ph type="title"/>
          </p:nvPr>
        </p:nvSpPr>
        <p:spPr/>
        <p:txBody>
          <a:bodyPr/>
          <a:lstStyle/>
          <a:p>
            <a:r>
              <a:rPr lang="en-US" dirty="0"/>
              <a:t>Multi-Dimensional Research Approach</a:t>
            </a:r>
          </a:p>
        </p:txBody>
      </p:sp>
      <p:sp>
        <p:nvSpPr>
          <p:cNvPr id="27" name="Rounded Rectangle 26"/>
          <p:cNvSpPr/>
          <p:nvPr/>
        </p:nvSpPr>
        <p:spPr>
          <a:xfrm>
            <a:off x="457200" y="4499112"/>
            <a:ext cx="8610600" cy="2362200"/>
          </a:xfrm>
          <a:prstGeom prst="roundRect">
            <a:avLst>
              <a:gd name="adj" fmla="val 817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57200" y="3584712"/>
            <a:ext cx="8610600" cy="838200"/>
          </a:xfrm>
          <a:prstGeom prst="roundRect">
            <a:avLst>
              <a:gd name="adj" fmla="val 8173"/>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765312"/>
            <a:ext cx="8610600" cy="2743200"/>
          </a:xfrm>
          <a:prstGeom prst="roundRect">
            <a:avLst>
              <a:gd name="adj" fmla="val 817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52"/>
          <a:stretch/>
        </p:blipFill>
        <p:spPr>
          <a:xfrm>
            <a:off x="533400" y="826271"/>
            <a:ext cx="4038600" cy="1920241"/>
          </a:xfrm>
          <a:prstGeom prst="rect">
            <a:avLst/>
          </a:prstGeom>
        </p:spPr>
      </p:pic>
      <p:sp>
        <p:nvSpPr>
          <p:cNvPr id="4" name="TextBox 30"/>
          <p:cNvSpPr txBox="1"/>
          <p:nvPr/>
        </p:nvSpPr>
        <p:spPr>
          <a:xfrm>
            <a:off x="2286000" y="913247"/>
            <a:ext cx="22098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rPr>
              <a:t>X56A: 1/3 scale</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5926" t="19524"/>
          <a:stretch/>
        </p:blipFill>
        <p:spPr>
          <a:xfrm flipH="1">
            <a:off x="4648200" y="841512"/>
            <a:ext cx="3048000" cy="2198649"/>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b="16068"/>
          <a:stretch/>
        </p:blipFill>
        <p:spPr>
          <a:xfrm>
            <a:off x="533400" y="4575312"/>
            <a:ext cx="3200400" cy="2209799"/>
          </a:xfrm>
          <a:prstGeom prst="rect">
            <a:avLst/>
          </a:prstGeom>
          <a:solidFill>
            <a:schemeClr val="accent3">
              <a:lumMod val="60000"/>
              <a:lumOff val="40000"/>
            </a:schemeClr>
          </a:solidFill>
        </p:spPr>
      </p:pic>
      <p:pic>
        <p:nvPicPr>
          <p:cNvPr id="18" name="Picture 17"/>
          <p:cNvPicPr>
            <a:picLocks noChangeAspect="1"/>
          </p:cNvPicPr>
          <p:nvPr/>
        </p:nvPicPr>
        <p:blipFill rotWithShape="1">
          <a:blip r:embed="rId6"/>
          <a:srcRect t="1" b="20633"/>
          <a:stretch/>
        </p:blipFill>
        <p:spPr>
          <a:xfrm>
            <a:off x="5791200" y="4499112"/>
            <a:ext cx="3200400" cy="2286000"/>
          </a:xfrm>
          <a:prstGeom prst="rect">
            <a:avLst/>
          </a:prstGeom>
          <a:solidFill>
            <a:schemeClr val="accent3">
              <a:lumMod val="60000"/>
              <a:lumOff val="40000"/>
            </a:schemeClr>
          </a:solidFill>
        </p:spPr>
      </p:pic>
      <p:sp>
        <p:nvSpPr>
          <p:cNvPr id="19" name="TextBox 18"/>
          <p:cNvSpPr txBox="1"/>
          <p:nvPr/>
        </p:nvSpPr>
        <p:spPr>
          <a:xfrm>
            <a:off x="609600" y="2785981"/>
            <a:ext cx="3886200" cy="646331"/>
          </a:xfrm>
          <a:prstGeom prst="rect">
            <a:avLst/>
          </a:prstGeom>
          <a:solidFill>
            <a:schemeClr val="bg1">
              <a:alpha val="60000"/>
            </a:schemeClr>
          </a:solidFill>
        </p:spPr>
        <p:txBody>
          <a:bodyPr wrap="square" rtlCol="0">
            <a:spAutoFit/>
          </a:bodyPr>
          <a:lstStyle/>
          <a:p>
            <a:r>
              <a:rPr lang="en-US" b="1" dirty="0"/>
              <a:t>Scientifically instrumented scaled flight experiments</a:t>
            </a:r>
          </a:p>
        </p:txBody>
      </p:sp>
      <p:sp>
        <p:nvSpPr>
          <p:cNvPr id="20" name="TextBox 19"/>
          <p:cNvSpPr txBox="1"/>
          <p:nvPr/>
        </p:nvSpPr>
        <p:spPr>
          <a:xfrm>
            <a:off x="4800600" y="3139180"/>
            <a:ext cx="4191000" cy="369332"/>
          </a:xfrm>
          <a:prstGeom prst="rect">
            <a:avLst/>
          </a:prstGeom>
          <a:solidFill>
            <a:schemeClr val="bg1">
              <a:alpha val="60000"/>
            </a:schemeClr>
          </a:solidFill>
        </p:spPr>
        <p:txBody>
          <a:bodyPr wrap="square" rtlCol="0">
            <a:spAutoFit/>
          </a:bodyPr>
          <a:lstStyle/>
          <a:p>
            <a:r>
              <a:rPr lang="en-US" b="1" dirty="0"/>
              <a:t>Wind tunnel experiments</a:t>
            </a:r>
          </a:p>
        </p:txBody>
      </p:sp>
      <p:sp>
        <p:nvSpPr>
          <p:cNvPr id="21" name="TextBox 20"/>
          <p:cNvSpPr txBox="1"/>
          <p:nvPr/>
        </p:nvSpPr>
        <p:spPr>
          <a:xfrm>
            <a:off x="3124200" y="4499112"/>
            <a:ext cx="1600200" cy="1754326"/>
          </a:xfrm>
          <a:prstGeom prst="rect">
            <a:avLst/>
          </a:prstGeom>
          <a:solidFill>
            <a:schemeClr val="accent3">
              <a:lumMod val="60000"/>
              <a:lumOff val="40000"/>
            </a:schemeClr>
          </a:solidFill>
        </p:spPr>
        <p:txBody>
          <a:bodyPr wrap="square" rtlCol="0">
            <a:spAutoFit/>
          </a:bodyPr>
          <a:lstStyle/>
          <a:p>
            <a:r>
              <a:rPr lang="en-US" b="1" dirty="0"/>
              <a:t>Detailed simulations of flow physics for relevant model problems</a:t>
            </a:r>
          </a:p>
        </p:txBody>
      </p:sp>
      <p:sp>
        <p:nvSpPr>
          <p:cNvPr id="22" name="TextBox 21"/>
          <p:cNvSpPr txBox="1"/>
          <p:nvPr/>
        </p:nvSpPr>
        <p:spPr>
          <a:xfrm>
            <a:off x="4648200" y="5584783"/>
            <a:ext cx="2209800" cy="1200329"/>
          </a:xfrm>
          <a:prstGeom prst="rect">
            <a:avLst/>
          </a:prstGeom>
          <a:solidFill>
            <a:schemeClr val="accent3">
              <a:lumMod val="60000"/>
              <a:lumOff val="40000"/>
            </a:schemeClr>
          </a:solidFill>
        </p:spPr>
        <p:txBody>
          <a:bodyPr wrap="square" rtlCol="0">
            <a:spAutoFit/>
          </a:bodyPr>
          <a:lstStyle/>
          <a:p>
            <a:r>
              <a:rPr lang="en-US" b="1" dirty="0"/>
              <a:t>Simulations for entire wing sections undergoing typical structural motion</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075139" y="1134851"/>
            <a:ext cx="2194560" cy="1638362"/>
          </a:xfrm>
          <a:prstGeom prst="rect">
            <a:avLst/>
          </a:prstGeom>
        </p:spPr>
      </p:pic>
      <p:sp>
        <p:nvSpPr>
          <p:cNvPr id="23" name="TextBox 22"/>
          <p:cNvSpPr txBox="1"/>
          <p:nvPr/>
        </p:nvSpPr>
        <p:spPr>
          <a:xfrm rot="16200000">
            <a:off x="-2669416" y="3587129"/>
            <a:ext cx="5800499" cy="461665"/>
          </a:xfrm>
          <a:prstGeom prst="rect">
            <a:avLst/>
          </a:prstGeom>
          <a:noFill/>
        </p:spPr>
        <p:txBody>
          <a:bodyPr wrap="none" rtlCol="0">
            <a:spAutoFit/>
          </a:bodyPr>
          <a:lstStyle/>
          <a:p>
            <a:r>
              <a:rPr lang="en-US" sz="2400" dirty="0"/>
              <a:t>Simulations    &amp;    Theory     &amp;     Experiments</a:t>
            </a:r>
          </a:p>
        </p:txBody>
      </p:sp>
      <p:sp>
        <p:nvSpPr>
          <p:cNvPr id="24" name="TextBox 23"/>
          <p:cNvSpPr txBox="1"/>
          <p:nvPr/>
        </p:nvSpPr>
        <p:spPr>
          <a:xfrm>
            <a:off x="1676400" y="3584712"/>
            <a:ext cx="5812938" cy="830997"/>
          </a:xfrm>
          <a:prstGeom prst="rect">
            <a:avLst/>
          </a:prstGeom>
          <a:solidFill>
            <a:schemeClr val="accent6">
              <a:lumMod val="60000"/>
              <a:lumOff val="40000"/>
            </a:schemeClr>
          </a:solidFill>
        </p:spPr>
        <p:txBody>
          <a:bodyPr wrap="none" rtlCol="0">
            <a:spAutoFit/>
          </a:bodyPr>
          <a:lstStyle/>
          <a:p>
            <a:pPr marL="285750" indent="-285750">
              <a:buFont typeface="Arial" panose="020B0604020202020204" pitchFamily="34" charset="0"/>
              <a:buChar char="•"/>
            </a:pPr>
            <a:r>
              <a:rPr lang="en-US" sz="2400" dirty="0"/>
              <a:t>Modal decomposition (Fourier, POD, DMD)</a:t>
            </a:r>
          </a:p>
          <a:p>
            <a:pPr marL="285750" indent="-285750">
              <a:buFont typeface="Arial" panose="020B0604020202020204" pitchFamily="34" charset="0"/>
              <a:buChar char="•"/>
            </a:pPr>
            <a:r>
              <a:rPr lang="en-US" sz="2400" dirty="0"/>
              <a:t>Linear Stability Theory, etc.</a:t>
            </a:r>
          </a:p>
        </p:txBody>
      </p:sp>
      <p:sp>
        <p:nvSpPr>
          <p:cNvPr id="28" name="Rectangle 27"/>
          <p:cNvSpPr/>
          <p:nvPr/>
        </p:nvSpPr>
        <p:spPr>
          <a:xfrm>
            <a:off x="2286000" y="890544"/>
            <a:ext cx="2072640" cy="444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X-56A 1/3 scale</a:t>
            </a:r>
          </a:p>
        </p:txBody>
      </p:sp>
    </p:spTree>
    <p:extLst>
      <p:ext uri="{BB962C8B-B14F-4D97-AF65-F5344CB8AC3E}">
        <p14:creationId xmlns:p14="http://schemas.microsoft.com/office/powerpoint/2010/main" val="3694122288"/>
      </p:ext>
    </p:extLst>
  </p:cSld>
  <p:clrMapOvr>
    <a:masterClrMapping/>
  </p:clrMapOvr>
  <mc:AlternateContent xmlns:mc="http://schemas.openxmlformats.org/markup-compatibility/2006" xmlns:p14="http://schemas.microsoft.com/office/powerpoint/2010/main">
    <mc:Choice Requires="p14">
      <p:transition spd="slow" p14:dur="2000" advTm="47907"/>
    </mc:Choice>
    <mc:Fallback xmlns="">
      <p:transition spd="slow" advTm="47907"/>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699" y="730751"/>
            <a:ext cx="8032277" cy="5956652"/>
          </a:xfrm>
        </p:spPr>
        <p:txBody>
          <a:bodyPr>
            <a:noAutofit/>
          </a:bodyPr>
          <a:lstStyle/>
          <a:p>
            <a:r>
              <a:rPr lang="en-US" sz="3200" dirty="0"/>
              <a:t>Upcoming paper at SciTech 2017: </a:t>
            </a:r>
            <a:r>
              <a:rPr lang="en-US" sz="3200" i="1" dirty="0"/>
              <a:t>Effect of Oscillatory Plunging Motion on Airfoil boundary Layer and Wake Behavior Motion on Airfoil boundary Layer and Wake Behavior</a:t>
            </a:r>
          </a:p>
          <a:p>
            <a:endParaRPr lang="en-US" sz="3200" dirty="0"/>
          </a:p>
          <a:p>
            <a:r>
              <a:rPr lang="en-US" sz="3200" dirty="0"/>
              <a:t>More detailed understanding of LSB during plunging</a:t>
            </a:r>
          </a:p>
          <a:p>
            <a:endParaRPr lang="en-US" sz="3200" dirty="0"/>
          </a:p>
          <a:p>
            <a:r>
              <a:rPr lang="en-US" sz="3200" dirty="0"/>
              <a:t>Introduction of control strategies to resolve resulting moment behavior</a:t>
            </a:r>
          </a:p>
        </p:txBody>
      </p:sp>
      <p:sp>
        <p:nvSpPr>
          <p:cNvPr id="5"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16</a:t>
            </a:r>
          </a:p>
        </p:txBody>
      </p:sp>
      <p:sp>
        <p:nvSpPr>
          <p:cNvPr id="3" name="Title 2"/>
          <p:cNvSpPr>
            <a:spLocks noGrp="1"/>
          </p:cNvSpPr>
          <p:nvPr>
            <p:ph type="title"/>
          </p:nvPr>
        </p:nvSpPr>
        <p:spPr/>
        <p:txBody>
          <a:bodyPr/>
          <a:lstStyle/>
          <a:p>
            <a:r>
              <a:rPr lang="en-US" dirty="0"/>
              <a:t>Future Work</a:t>
            </a:r>
          </a:p>
        </p:txBody>
      </p:sp>
    </p:spTree>
    <p:extLst>
      <p:ext uri="{BB962C8B-B14F-4D97-AF65-F5344CB8AC3E}">
        <p14:creationId xmlns:p14="http://schemas.microsoft.com/office/powerpoint/2010/main" val="2857133226"/>
      </p:ext>
    </p:extLst>
  </p:cSld>
  <p:clrMapOvr>
    <a:masterClrMapping/>
  </p:clrMapOvr>
  <mc:AlternateContent xmlns:mc="http://schemas.openxmlformats.org/markup-compatibility/2006" xmlns:p14="http://schemas.microsoft.com/office/powerpoint/2010/main">
    <mc:Choice Requires="p14">
      <p:transition spd="slow" p14:dur="2000" advTm="89698"/>
    </mc:Choice>
    <mc:Fallback xmlns="">
      <p:transition spd="slow" advTm="8969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6"/>
              <p:cNvSpPr txBox="1">
                <a:spLocks/>
              </p:cNvSpPr>
              <p:nvPr/>
            </p:nvSpPr>
            <p:spPr>
              <a:xfrm>
                <a:off x="457200" y="786008"/>
                <a:ext cx="8229600" cy="607199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3ft x 4ft x 12ft subsonic wind tunnel, 1ft chord X-56A airfoil</a:t>
                </a:r>
              </a:p>
              <a:p>
                <a14:m>
                  <m:oMath xmlns:m="http://schemas.openxmlformats.org/officeDocument/2006/math">
                    <m:r>
                      <a:rPr lang="en-US" sz="2400" b="0" i="1" smtClean="0">
                        <a:latin typeface="Cambria Math" panose="02040503050406030204" pitchFamily="18" charset="0"/>
                      </a:rPr>
                      <m:t>𝑘</m:t>
                    </m:r>
                  </m:oMath>
                </a14:m>
                <a:r>
                  <a:rPr lang="en-US" sz="2400" dirty="0"/>
                  <a:t> selected as it is close to the </a:t>
                </a:r>
                <a:r>
                  <a:rPr lang="en-US" sz="2400" dirty="0" err="1"/>
                  <a:t>eigenfrequency</a:t>
                </a:r>
                <a:r>
                  <a:rPr lang="en-US" sz="2400" dirty="0"/>
                  <a:t> of the scaled model (8 Hz)</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600" dirty="0"/>
                  <a:t>Re = 200,000 (11 m/s)</a:t>
                </a:r>
              </a:p>
              <a:p>
                <a14:m>
                  <m:oMath xmlns:m="http://schemas.openxmlformats.org/officeDocument/2006/math">
                    <m:r>
                      <a:rPr lang="en-US" sz="2400" b="0" i="1" smtClean="0">
                        <a:latin typeface="Cambria Math" panose="02040503050406030204" pitchFamily="18" charset="0"/>
                      </a:rPr>
                      <m:t>𝛼</m:t>
                    </m:r>
                    <m:r>
                      <a:rPr lang="en-US" sz="2400" b="0" i="1" smtClean="0">
                        <a:latin typeface="Cambria Math" panose="02040503050406030204" pitchFamily="18" charset="0"/>
                      </a:rPr>
                      <m:t>=10°, </m:t>
                    </m:r>
                    <m:r>
                      <a:rPr lang="en-US" sz="2400" i="1">
                        <a:latin typeface="Cambria Math" panose="02040503050406030204" pitchFamily="18" charset="0"/>
                      </a:rPr>
                      <m:t>𝑘</m:t>
                    </m:r>
                    <m:r>
                      <a:rPr lang="en-US" sz="2400" i="1">
                        <a:latin typeface="Cambria Math" panose="02040503050406030204" pitchFamily="18" charset="0"/>
                      </a:rPr>
                      <m:t>=0.7, </m:t>
                    </m:r>
                    <m:r>
                      <a:rPr lang="en-US" sz="2400" i="1">
                        <a:latin typeface="Cambria Math" panose="02040503050406030204" pitchFamily="18" charset="0"/>
                      </a:rPr>
                      <m:t>h</m:t>
                    </m:r>
                    <m:r>
                      <a:rPr lang="en-US" sz="2400" i="1">
                        <a:latin typeface="Cambria Math" panose="02040503050406030204" pitchFamily="18" charset="0"/>
                      </a:rPr>
                      <m:t>=3.2%</m:t>
                    </m:r>
                  </m:oMath>
                </a14:m>
                <a:endParaRPr lang="en-US" sz="2400" dirty="0"/>
              </a:p>
              <a:p>
                <a14:m>
                  <m:oMath xmlns:m="http://schemas.openxmlformats.org/officeDocument/2006/math">
                    <m:r>
                      <a:rPr lang="en-US" sz="2400" i="1">
                        <a:latin typeface="Cambria Math" panose="02040503050406030204" pitchFamily="18" charset="0"/>
                      </a:rPr>
                      <m:t>𝛼</m:t>
                    </m:r>
                    <m:r>
                      <a:rPr lang="en-US" sz="2400" i="1">
                        <a:latin typeface="Cambria Math" panose="02040503050406030204" pitchFamily="18" charset="0"/>
                      </a:rPr>
                      <m:t>=14°, </m:t>
                    </m:r>
                    <m:r>
                      <a:rPr lang="en-US" sz="2400" i="1">
                        <a:latin typeface="Cambria Math" panose="02040503050406030204" pitchFamily="18" charset="0"/>
                      </a:rPr>
                      <m:t>𝑘</m:t>
                    </m:r>
                    <m:r>
                      <a:rPr lang="en-US" sz="2400" i="1">
                        <a:latin typeface="Cambria Math" panose="02040503050406030204" pitchFamily="18" charset="0"/>
                      </a:rPr>
                      <m:t>=0.7, </m:t>
                    </m:r>
                    <m:r>
                      <a:rPr lang="en-US" sz="2400" i="1">
                        <a:latin typeface="Cambria Math" panose="02040503050406030204" pitchFamily="18" charset="0"/>
                      </a:rPr>
                      <m:t>h</m:t>
                    </m:r>
                    <m:r>
                      <a:rPr lang="en-US" sz="2400" i="1">
                        <a:latin typeface="Cambria Math" panose="02040503050406030204" pitchFamily="18" charset="0"/>
                      </a:rPr>
                      <m:t>=4.8%</m:t>
                    </m:r>
                  </m:oMath>
                </a14:m>
                <a:endParaRPr lang="en-US" sz="2400" dirty="0"/>
              </a:p>
            </p:txBody>
          </p:sp>
        </mc:Choice>
        <mc:Fallback xmlns="">
          <p:sp>
            <p:nvSpPr>
              <p:cNvPr id="2" name="Content Placeholder 6"/>
              <p:cNvSpPr txBox="1">
                <a:spLocks noRot="1" noChangeAspect="1" noMove="1" noResize="1" noEditPoints="1" noAdjustHandles="1" noChangeArrowheads="1" noChangeShapeType="1" noTextEdit="1"/>
              </p:cNvSpPr>
              <p:nvPr/>
            </p:nvSpPr>
            <p:spPr>
              <a:xfrm>
                <a:off x="457200" y="786008"/>
                <a:ext cx="8229600" cy="6071992"/>
              </a:xfrm>
              <a:prstGeom prst="rect">
                <a:avLst/>
              </a:prstGeom>
              <a:blipFill>
                <a:blip r:embed="rId3"/>
                <a:stretch>
                  <a:fillRect l="-1111" t="-803"/>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842" t="16120"/>
          <a:stretch/>
        </p:blipFill>
        <p:spPr>
          <a:xfrm>
            <a:off x="203549" y="2075241"/>
            <a:ext cx="4073888" cy="2971800"/>
          </a:xfrm>
          <a:prstGeom prst="rect">
            <a:avLst/>
          </a:prstGeom>
          <a:scene3d>
            <a:camera prst="orthographicFront">
              <a:rot lat="0" lon="10800000" rev="0"/>
            </a:camera>
            <a:lightRig rig="threePt" dir="t"/>
          </a:scene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4166" r="37500"/>
          <a:stretch/>
        </p:blipFill>
        <p:spPr>
          <a:xfrm>
            <a:off x="6883401" y="2068916"/>
            <a:ext cx="1799336" cy="2971800"/>
          </a:xfrm>
          <a:prstGeom prst="rect">
            <a:avLst/>
          </a:prstGeom>
          <a:scene3d>
            <a:camera prst="orthographicFront">
              <a:rot lat="0" lon="10800000" rev="0"/>
            </a:camera>
            <a:lightRig rig="threePt" dir="t"/>
          </a:scene3d>
        </p:spPr>
      </p:pic>
      <p:grpSp>
        <p:nvGrpSpPr>
          <p:cNvPr id="9" name="Group 8"/>
          <p:cNvGrpSpPr/>
          <p:nvPr/>
        </p:nvGrpSpPr>
        <p:grpSpPr>
          <a:xfrm>
            <a:off x="4572000" y="6107672"/>
            <a:ext cx="4572000" cy="782802"/>
            <a:chOff x="4572000" y="6158472"/>
            <a:chExt cx="4572000" cy="782802"/>
          </a:xfrm>
        </p:grpSpPr>
        <p:pic>
          <p:nvPicPr>
            <p:cNvPr id="3" name="Picture 2"/>
            <p:cNvPicPr>
              <a:picLocks noChangeAspect="1"/>
            </p:cNvPicPr>
            <p:nvPr/>
          </p:nvPicPr>
          <p:blipFill rotWithShape="1">
            <a:blip r:embed="rId6">
              <a:clrChange>
                <a:clrFrom>
                  <a:srgbClr val="FFFFFF"/>
                </a:clrFrom>
                <a:clrTo>
                  <a:srgbClr val="FFFFFF">
                    <a:alpha val="0"/>
                  </a:srgbClr>
                </a:clrTo>
              </a:clrChange>
            </a:blip>
            <a:srcRect l="16151" t="41714" r="15634" b="43171"/>
            <a:stretch/>
          </p:blipFill>
          <p:spPr>
            <a:xfrm flipH="1">
              <a:off x="4572000" y="6158472"/>
              <a:ext cx="4572000" cy="782802"/>
            </a:xfrm>
            <a:prstGeom prst="rect">
              <a:avLst/>
            </a:prstGeom>
            <a:scene3d>
              <a:camera prst="orthographicFront">
                <a:rot lat="0" lon="10800000" rev="0"/>
              </a:camera>
              <a:lightRig rig="threePt" dir="t"/>
            </a:scene3d>
          </p:spPr>
        </p:pic>
        <p:sp>
          <p:nvSpPr>
            <p:cNvPr id="6" name="TextBox 5"/>
            <p:cNvSpPr txBox="1"/>
            <p:nvPr/>
          </p:nvSpPr>
          <p:spPr>
            <a:xfrm>
              <a:off x="7081612" y="6382141"/>
              <a:ext cx="742511" cy="369332"/>
            </a:xfrm>
            <a:prstGeom prst="rect">
              <a:avLst/>
            </a:prstGeom>
            <a:noFill/>
          </p:spPr>
          <p:txBody>
            <a:bodyPr wrap="none" rtlCol="0">
              <a:spAutoFit/>
            </a:bodyPr>
            <a:lstStyle/>
            <a:p>
              <a:r>
                <a:rPr lang="en-US" dirty="0"/>
                <a:t>X-56A</a:t>
              </a:r>
            </a:p>
          </p:txBody>
        </p:sp>
      </p:grpSp>
      <p:pic>
        <p:nvPicPr>
          <p:cNvPr id="7" name="Picture 6"/>
          <p:cNvPicPr>
            <a:picLocks noChangeAspect="1"/>
          </p:cNvPicPr>
          <p:nvPr/>
        </p:nvPicPr>
        <p:blipFill>
          <a:blip r:embed="rId7"/>
          <a:stretch>
            <a:fillRect/>
          </a:stretch>
        </p:blipFill>
        <p:spPr>
          <a:xfrm>
            <a:off x="4480530" y="2068916"/>
            <a:ext cx="2142109" cy="2971800"/>
          </a:xfrm>
          <a:prstGeom prst="rect">
            <a:avLst/>
          </a:prstGeom>
          <a:scene3d>
            <a:camera prst="orthographicFront">
              <a:rot lat="0" lon="10800000" rev="0"/>
            </a:camera>
            <a:lightRig rig="threePt" dir="t"/>
          </a:scene3d>
        </p:spPr>
      </p:pic>
      <p:sp>
        <p:nvSpPr>
          <p:cNvPr id="11"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4</a:t>
            </a:r>
          </a:p>
        </p:txBody>
      </p:sp>
      <p:sp>
        <p:nvSpPr>
          <p:cNvPr id="12" name="Title 11"/>
          <p:cNvSpPr>
            <a:spLocks noGrp="1"/>
          </p:cNvSpPr>
          <p:nvPr>
            <p:ph type="title"/>
          </p:nvPr>
        </p:nvSpPr>
        <p:spPr/>
        <p:txBody>
          <a:bodyPr/>
          <a:lstStyle/>
          <a:p>
            <a:r>
              <a:rPr lang="en-US" dirty="0"/>
              <a:t>Wind Tunnel Experiments</a:t>
            </a:r>
          </a:p>
        </p:txBody>
      </p:sp>
      <mc:AlternateContent xmlns:mc="http://schemas.openxmlformats.org/markup-compatibility/2006" xmlns:a14="http://schemas.microsoft.com/office/drawing/2010/main">
        <mc:Choice Requires="a14">
          <p:sp>
            <p:nvSpPr>
              <p:cNvPr id="8" name="TextBox 7"/>
              <p:cNvSpPr txBox="1"/>
              <p:nvPr/>
            </p:nvSpPr>
            <p:spPr>
              <a:xfrm>
                <a:off x="5317298" y="5441840"/>
                <a:ext cx="30814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𝑘</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type m:val="lin"/>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𝑓𝑐</m:t>
                          </m:r>
                        </m:num>
                        <m:den>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𝑈</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Sub>
                        </m:den>
                      </m:f>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h</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𝑐</m:t>
                      </m:r>
                      <m:r>
                        <a:rPr lang="en-US" i="1">
                          <a:solidFill>
                            <a:srgbClr val="000000"/>
                          </a:solidFill>
                          <a:latin typeface="Cambria Math" panose="02040503050406030204" pitchFamily="18" charset="0"/>
                          <a:ea typeface="Times New Roman" panose="02020603050405020304" pitchFamily="18" charset="0"/>
                        </a:rPr>
                        <m:t>∗100</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17298" y="5441840"/>
                <a:ext cx="3081403" cy="369332"/>
              </a:xfrm>
              <a:prstGeom prst="rect">
                <a:avLst/>
              </a:prstGeom>
              <a:blipFill>
                <a:blip r:embed="rId8"/>
                <a:stretch>
                  <a:fillRect t="-116667" b="-181667"/>
                </a:stretch>
              </a:blipFill>
            </p:spPr>
            <p:txBody>
              <a:bodyPr/>
              <a:lstStyle/>
              <a:p>
                <a:r>
                  <a:rPr lang="en-US">
                    <a:noFill/>
                  </a:rPr>
                  <a:t> </a:t>
                </a:r>
              </a:p>
            </p:txBody>
          </p:sp>
        </mc:Fallback>
      </mc:AlternateContent>
    </p:spTree>
    <p:extLst>
      <p:ext uri="{BB962C8B-B14F-4D97-AF65-F5344CB8AC3E}">
        <p14:creationId xmlns:p14="http://schemas.microsoft.com/office/powerpoint/2010/main" val="2204841817"/>
      </p:ext>
    </p:extLst>
  </p:cSld>
  <p:clrMapOvr>
    <a:masterClrMapping/>
  </p:clrMapOvr>
  <mc:AlternateContent xmlns:mc="http://schemas.openxmlformats.org/markup-compatibility/2006" xmlns:p14="http://schemas.microsoft.com/office/powerpoint/2010/main">
    <mc:Choice Requires="p14">
      <p:transition spd="slow" p14:dur="2000" advTm="47091"/>
    </mc:Choice>
    <mc:Fallback xmlns="">
      <p:transition spd="slow" advTm="4709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5</a:t>
            </a: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𝟏𝟎</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𝟐</m:t>
                    </m:r>
                    <m:r>
                      <a:rPr lang="en-US" b="1" i="1" smtClean="0">
                        <a:latin typeface="Cambria Math" panose="02040503050406030204" pitchFamily="18" charset="0"/>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p:sp>
        <p:nvSpPr>
          <p:cNvPr id="9" name="TextBox 8"/>
          <p:cNvSpPr txBox="1"/>
          <p:nvPr/>
        </p:nvSpPr>
        <p:spPr>
          <a:xfrm>
            <a:off x="4683513" y="4181042"/>
            <a:ext cx="4280843"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C</a:t>
            </a:r>
            <a:r>
              <a:rPr lang="en-US" sz="2400" baseline="-25000" dirty="0"/>
              <a:t>L</a:t>
            </a:r>
            <a:r>
              <a:rPr lang="en-US" sz="2400" dirty="0"/>
              <a:t> oscillations follow prediction based on </a:t>
            </a:r>
            <a:r>
              <a:rPr lang="en-US" sz="2400" dirty="0" err="1"/>
              <a:t>Theodorsen</a:t>
            </a:r>
            <a:endParaRPr lang="en-US" sz="2400" dirty="0"/>
          </a:p>
          <a:p>
            <a:pPr marL="285750" indent="-285750">
              <a:buFont typeface="Arial" panose="020B0604020202020204" pitchFamily="34" charset="0"/>
              <a:buChar char="•"/>
            </a:pPr>
            <a:r>
              <a:rPr lang="en-US" sz="2400" dirty="0"/>
              <a:t>LSB has minimal growth and does not shed</a:t>
            </a:r>
          </a:p>
          <a:p>
            <a:pPr marL="342900" indent="-342900">
              <a:buFont typeface="Arial" panose="020B0604020202020204" pitchFamily="34" charset="0"/>
              <a:buChar char="•"/>
            </a:pPr>
            <a:endParaRPr lang="en-US" sz="2400" dirty="0"/>
          </a:p>
        </p:txBody>
      </p:sp>
      <p:pic>
        <p:nvPicPr>
          <p:cNvPr id="18" name="Pictur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8870" y="887232"/>
            <a:ext cx="4170162" cy="312762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89" r="30001"/>
          <a:stretch/>
        </p:blipFill>
        <p:spPr>
          <a:xfrm>
            <a:off x="137136" y="3565072"/>
            <a:ext cx="4124092" cy="3115519"/>
          </a:xfrm>
          <a:prstGeom prst="rect">
            <a:avLst/>
          </a:prstGeom>
        </p:spPr>
      </p:pic>
      <p:sp>
        <p:nvSpPr>
          <p:cNvPr id="20" name="TextBox 19"/>
          <p:cNvSpPr txBox="1"/>
          <p:nvPr/>
        </p:nvSpPr>
        <p:spPr>
          <a:xfrm>
            <a:off x="6280797" y="6470888"/>
            <a:ext cx="2568235" cy="369332"/>
          </a:xfrm>
          <a:prstGeom prst="rect">
            <a:avLst/>
          </a:prstGeom>
          <a:noFill/>
        </p:spPr>
        <p:txBody>
          <a:bodyPr wrap="square" rtlCol="0">
            <a:spAutoFit/>
          </a:bodyPr>
          <a:lstStyle/>
          <a:p>
            <a:r>
              <a:rPr lang="en-US" dirty="0"/>
              <a:t>Figures from ref. [2]</a:t>
            </a:r>
          </a:p>
        </p:txBody>
      </p:sp>
      <p:grpSp>
        <p:nvGrpSpPr>
          <p:cNvPr id="27" name="Group 26"/>
          <p:cNvGrpSpPr/>
          <p:nvPr/>
        </p:nvGrpSpPr>
        <p:grpSpPr>
          <a:xfrm>
            <a:off x="137010" y="605898"/>
            <a:ext cx="4124218" cy="2959174"/>
            <a:chOff x="137010" y="605898"/>
            <a:chExt cx="4124218" cy="2959174"/>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3279" t="3382" r="27705"/>
            <a:stretch/>
          </p:blipFill>
          <p:spPr>
            <a:xfrm>
              <a:off x="137010" y="605898"/>
              <a:ext cx="4124218" cy="2959174"/>
            </a:xfrm>
            <a:prstGeom prst="rect">
              <a:avLst/>
            </a:prstGeom>
          </p:spPr>
        </p:pic>
        <p:sp>
          <p:nvSpPr>
            <p:cNvPr id="26" name="Rectangle 25"/>
            <p:cNvSpPr/>
            <p:nvPr/>
          </p:nvSpPr>
          <p:spPr>
            <a:xfrm>
              <a:off x="2665615" y="2560320"/>
              <a:ext cx="332509" cy="99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2036333"/>
      </p:ext>
    </p:extLst>
  </p:cSld>
  <p:clrMapOvr>
    <a:masterClrMapping/>
  </p:clrMapOvr>
  <mc:AlternateContent xmlns:mc="http://schemas.openxmlformats.org/markup-compatibility/2006" xmlns:p14="http://schemas.microsoft.com/office/powerpoint/2010/main">
    <mc:Choice Requires="p14">
      <p:transition spd="slow" p14:dur="2000" advTm="65959"/>
    </mc:Choice>
    <mc:Fallback xmlns="">
      <p:transition spd="slow" advTm="6595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6987564" y="50575"/>
            <a:ext cx="2057400" cy="365125"/>
          </a:xfrm>
        </p:spPr>
        <p:txBody>
          <a:bodyPr/>
          <a:lstStyle/>
          <a:p>
            <a:r>
              <a:rPr lang="en-US" sz="1800" dirty="0"/>
              <a:t>6</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Plunging Airfoil: </a:t>
                </a:r>
                <a14:m>
                  <m:oMath xmlns:m="http://schemas.openxmlformats.org/officeDocument/2006/math">
                    <m:r>
                      <a:rPr lang="en-US" b="1" i="1" smtClean="0">
                        <a:latin typeface="Cambria Math" panose="02040503050406030204" pitchFamily="18" charset="0"/>
                      </a:rPr>
                      <m:t>𝜶</m:t>
                    </m:r>
                    <m:r>
                      <a:rPr lang="en-US" b="1" i="1" smtClean="0">
                        <a:latin typeface="Cambria Math" panose="02040503050406030204" pitchFamily="18" charset="0"/>
                      </a:rPr>
                      <m:t>=</m:t>
                    </m:r>
                    <m:r>
                      <a:rPr lang="en-US" b="1" i="1" smtClean="0">
                        <a:latin typeface="Cambria Math" panose="02040503050406030204" pitchFamily="18" charset="0"/>
                      </a:rPr>
                      <m:t>𝟏𝟒</m:t>
                    </m:r>
                    <m:r>
                      <a:rPr lang="en-US" b="1" i="1" smtClean="0">
                        <a:latin typeface="Cambria Math" panose="02040503050406030204" pitchFamily="18" charset="0"/>
                      </a:rPr>
                      <m:t>°, </m:t>
                    </m:r>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𝟒</m:t>
                    </m:r>
                    <m:r>
                      <a:rPr lang="en-US" b="1" i="1" smtClean="0">
                        <a:latin typeface="Cambria Math" panose="02040503050406030204" pitchFamily="18" charset="0"/>
                      </a:rPr>
                      <m:t>.</m:t>
                    </m:r>
                    <m:r>
                      <a:rPr lang="en-US" b="1" i="1" smtClean="0">
                        <a:latin typeface="Cambria Math" panose="02040503050406030204" pitchFamily="18" charset="0"/>
                      </a:rPr>
                      <m:t>𝟖</m:t>
                    </m:r>
                    <m:r>
                      <a:rPr lang="en-US" b="1" i="1" smtClean="0">
                        <a:latin typeface="Cambria Math" panose="02040503050406030204" pitchFamily="18" charset="0"/>
                      </a:rPr>
                      <m:t>%</m:t>
                    </m:r>
                  </m:oMath>
                </a14:m>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4"/>
                <a:stretch>
                  <a:fillRect/>
                </a:stretch>
              </a:blipFill>
            </p:spPr>
            <p:txBody>
              <a:bodyPr/>
              <a:lstStyle/>
              <a:p>
                <a:r>
                  <a:rPr lang="en-US">
                    <a:noFill/>
                  </a:rPr>
                  <a:t> </a:t>
                </a:r>
              </a:p>
            </p:txBody>
          </p:sp>
        </mc:Fallback>
      </mc:AlternateContent>
      <p:sp>
        <p:nvSpPr>
          <p:cNvPr id="9" name="TextBox 8"/>
          <p:cNvSpPr txBox="1"/>
          <p:nvPr/>
        </p:nvSpPr>
        <p:spPr>
          <a:xfrm>
            <a:off x="4694582" y="4114961"/>
            <a:ext cx="458101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Experiment has now diverged from CFD</a:t>
            </a:r>
          </a:p>
          <a:p>
            <a:pPr marL="342900" indent="-342900">
              <a:buFont typeface="Arial" panose="020B0604020202020204" pitchFamily="34" charset="0"/>
              <a:buChar char="•"/>
            </a:pPr>
            <a:r>
              <a:rPr lang="en-US" sz="2400" dirty="0"/>
              <a:t>Large phase difference with </a:t>
            </a:r>
            <a:r>
              <a:rPr lang="en-US" sz="2400" dirty="0" err="1"/>
              <a:t>Theodorsen’s</a:t>
            </a:r>
            <a:r>
              <a:rPr lang="en-US" sz="2400" dirty="0"/>
              <a:t> Theory</a:t>
            </a:r>
          </a:p>
          <a:p>
            <a:pPr marL="342900" indent="-342900">
              <a:buFont typeface="Arial" panose="020B0604020202020204" pitchFamily="34" charset="0"/>
              <a:buChar char="•"/>
            </a:pPr>
            <a:r>
              <a:rPr lang="en-US" sz="2400" dirty="0"/>
              <a:t>Longer attachment and growth of laminar separation bubble</a:t>
            </a:r>
          </a:p>
        </p:txBody>
      </p:sp>
      <p:sp>
        <p:nvSpPr>
          <p:cNvPr id="13" name="TextBox 12"/>
          <p:cNvSpPr txBox="1"/>
          <p:nvPr/>
        </p:nvSpPr>
        <p:spPr>
          <a:xfrm>
            <a:off x="6280797" y="6470888"/>
            <a:ext cx="2568235" cy="369332"/>
          </a:xfrm>
          <a:prstGeom prst="rect">
            <a:avLst/>
          </a:prstGeom>
          <a:noFill/>
        </p:spPr>
        <p:txBody>
          <a:bodyPr wrap="square" rtlCol="0">
            <a:spAutoFit/>
          </a:bodyPr>
          <a:lstStyle/>
          <a:p>
            <a:r>
              <a:rPr lang="en-US" dirty="0"/>
              <a:t>Figures from ref. [2]</a:t>
            </a:r>
          </a:p>
        </p:txBody>
      </p:sp>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8870" y="887232"/>
            <a:ext cx="4170162" cy="3127622"/>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443" t="3702" r="23582"/>
          <a:stretch/>
        </p:blipFill>
        <p:spPr>
          <a:xfrm>
            <a:off x="137010" y="605898"/>
            <a:ext cx="4140721" cy="3081682"/>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4871" t="5021" r="25897"/>
          <a:stretch/>
        </p:blipFill>
        <p:spPr>
          <a:xfrm>
            <a:off x="254833" y="3747541"/>
            <a:ext cx="3998745" cy="2933050"/>
          </a:xfrm>
          <a:prstGeom prst="rect">
            <a:avLst/>
          </a:prstGeom>
        </p:spPr>
      </p:pic>
    </p:spTree>
    <p:extLst>
      <p:ext uri="{BB962C8B-B14F-4D97-AF65-F5344CB8AC3E}">
        <p14:creationId xmlns:p14="http://schemas.microsoft.com/office/powerpoint/2010/main" val="2596432181"/>
      </p:ext>
    </p:extLst>
  </p:cSld>
  <p:clrMapOvr>
    <a:masterClrMapping/>
  </p:clrMapOvr>
  <mc:AlternateContent xmlns:mc="http://schemas.openxmlformats.org/markup-compatibility/2006" xmlns:p14="http://schemas.microsoft.com/office/powerpoint/2010/main">
    <mc:Choice Requires="p14">
      <p:transition spd="slow" p14:dur="2000" advTm="38729"/>
    </mc:Choice>
    <mc:Fallback xmlns="">
      <p:transition spd="slow" advTm="3872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90816" y="3613355"/>
            <a:ext cx="3793576" cy="2933852"/>
          </a:xfrm>
        </p:spPr>
        <p:txBody>
          <a:bodyPr>
            <a:normAutofit fontScale="92500" lnSpcReduction="10000"/>
          </a:bodyPr>
          <a:lstStyle/>
          <a:p>
            <a:r>
              <a:rPr lang="en-US" dirty="0"/>
              <a:t>Plasma actuator used to reduce separation</a:t>
            </a:r>
          </a:p>
          <a:p>
            <a:r>
              <a:rPr lang="en-US" dirty="0"/>
              <a:t>Forcing excites the LSB allowing the flow to remain attached</a:t>
            </a:r>
          </a:p>
          <a:p>
            <a:r>
              <a:rPr lang="en-US" dirty="0"/>
              <a:t>Future work needed to clarify the experimental mechanism</a:t>
            </a:r>
          </a:p>
          <a:p>
            <a:endParaRPr lang="en-US" dirty="0"/>
          </a:p>
        </p:txBody>
      </p:sp>
      <p:sp>
        <p:nvSpPr>
          <p:cNvPr id="3" name="Slide Number Placeholder 2"/>
          <p:cNvSpPr>
            <a:spLocks noGrp="1"/>
          </p:cNvSpPr>
          <p:nvPr>
            <p:ph type="sldNum" sz="quarter" idx="12"/>
          </p:nvPr>
        </p:nvSpPr>
        <p:spPr/>
        <p:txBody>
          <a:bodyPr/>
          <a:lstStyle/>
          <a:p>
            <a:fld id="{CA5DA716-2F96-4EB5-A414-AF55BCE571D6}" type="slidenum">
              <a:rPr lang="en-US" sz="1800" smtClean="0"/>
              <a:pPr/>
              <a:t>7</a:t>
            </a:fld>
            <a:endParaRPr lang="en-US" sz="1800" dirty="0"/>
          </a:p>
        </p:txBody>
      </p:sp>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Flow Control: </a:t>
                </a:r>
                <a14:m>
                  <m:oMath xmlns:m="http://schemas.openxmlformats.org/officeDocument/2006/math">
                    <m:r>
                      <a:rPr lang="en-US" i="1">
                        <a:latin typeface="Cambria Math" panose="02040503050406030204" pitchFamily="18" charset="0"/>
                      </a:rPr>
                      <m:t>𝜶</m:t>
                    </m:r>
                    <m:r>
                      <a:rPr lang="en-US" i="1">
                        <a:latin typeface="Cambria Math" panose="02040503050406030204" pitchFamily="18" charset="0"/>
                      </a:rPr>
                      <m:t>=</m:t>
                    </m:r>
                    <m:r>
                      <a:rPr lang="en-US" i="1">
                        <a:latin typeface="Cambria Math" panose="02040503050406030204" pitchFamily="18" charset="0"/>
                      </a:rPr>
                      <m:t>𝟏𝟒</m:t>
                    </m:r>
                    <m:r>
                      <a:rPr lang="en-US" i="1">
                        <a:latin typeface="Cambria Math" panose="02040503050406030204" pitchFamily="18" charset="0"/>
                      </a:rPr>
                      <m:t>°, </m:t>
                    </m:r>
                    <m:r>
                      <a:rPr lang="en-US" i="1">
                        <a:latin typeface="Cambria Math" panose="02040503050406030204" pitchFamily="18" charset="0"/>
                      </a:rPr>
                      <m:t>𝒌</m:t>
                    </m:r>
                    <m:r>
                      <a:rPr lang="en-US" i="1">
                        <a:latin typeface="Cambria Math" panose="02040503050406030204" pitchFamily="18" charset="0"/>
                      </a:rPr>
                      <m:t>=</m:t>
                    </m:r>
                    <m:r>
                      <a:rPr lang="en-US" i="1">
                        <a:latin typeface="Cambria Math" panose="02040503050406030204" pitchFamily="18" charset="0"/>
                      </a:rPr>
                      <m:t>𝟎</m:t>
                    </m:r>
                    <m:r>
                      <a:rPr lang="en-US" i="1">
                        <a:latin typeface="Cambria Math" panose="02040503050406030204" pitchFamily="18" charset="0"/>
                      </a:rPr>
                      <m:t>.</m:t>
                    </m:r>
                    <m:r>
                      <a:rPr lang="en-US" i="1">
                        <a:latin typeface="Cambria Math" panose="02040503050406030204" pitchFamily="18" charset="0"/>
                      </a:rPr>
                      <m:t>𝟕</m:t>
                    </m:r>
                    <m:r>
                      <a:rPr lang="en-US" i="1">
                        <a:latin typeface="Cambria Math" panose="02040503050406030204" pitchFamily="18" charset="0"/>
                      </a:rPr>
                      <m:t>, </m:t>
                    </m:r>
                    <m:r>
                      <a:rPr lang="en-US" i="1">
                        <a:latin typeface="Cambria Math" panose="02040503050406030204" pitchFamily="18" charset="0"/>
                      </a:rPr>
                      <m:t>𝒉</m:t>
                    </m:r>
                    <m:r>
                      <a:rPr lang="en-US" i="1">
                        <a:latin typeface="Cambria Math" panose="02040503050406030204" pitchFamily="18" charset="0"/>
                      </a:rPr>
                      <m:t>=</m:t>
                    </m:r>
                    <m:r>
                      <a:rPr lang="en-US" i="1">
                        <a:latin typeface="Cambria Math" panose="02040503050406030204" pitchFamily="18" charset="0"/>
                      </a:rPr>
                      <m:t>𝟒</m:t>
                    </m:r>
                    <m:r>
                      <a:rPr lang="en-US" i="1">
                        <a:latin typeface="Cambria Math" panose="02040503050406030204" pitchFamily="18" charset="0"/>
                      </a:rPr>
                      <m:t>.</m:t>
                    </m:r>
                    <m:r>
                      <a:rPr lang="en-US" i="1">
                        <a:latin typeface="Cambria Math" panose="02040503050406030204" pitchFamily="18" charset="0"/>
                      </a:rPr>
                      <m:t>𝟖</m:t>
                    </m:r>
                    <m:r>
                      <a:rPr lang="en-US" i="1">
                        <a:latin typeface="Cambria Math" panose="02040503050406030204" pitchFamily="18" charset="0"/>
                      </a:rPr>
                      <m:t>%</m:t>
                    </m:r>
                  </m:oMath>
                </a14:m>
                <a:endParaRPr lang="en-US"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p:pic>
        <p:nvPicPr>
          <p:cNvPr id="9" name="Picture 8"/>
          <p:cNvPicPr/>
          <p:nvPr/>
        </p:nvPicPr>
        <p:blipFill>
          <a:blip r:embed="rId4">
            <a:clrChange>
              <a:clrFrom>
                <a:srgbClr val="FFFFFF"/>
              </a:clrFrom>
              <a:clrTo>
                <a:srgbClr val="FFFFFF">
                  <a:alpha val="0"/>
                </a:srgbClr>
              </a:clrTo>
            </a:clrChange>
            <a:extLst/>
          </a:blip>
          <a:srcRect/>
          <a:stretch>
            <a:fillRect/>
          </a:stretch>
        </p:blipFill>
        <p:spPr bwMode="auto">
          <a:xfrm>
            <a:off x="5330396" y="930909"/>
            <a:ext cx="3112146" cy="2338383"/>
          </a:xfrm>
          <a:prstGeom prst="rect">
            <a:avLst/>
          </a:prstGeom>
          <a:noFill/>
        </p:spPr>
      </p:pic>
      <p:sp>
        <p:nvSpPr>
          <p:cNvPr id="16" name="Rectangle 15"/>
          <p:cNvSpPr/>
          <p:nvPr/>
        </p:nvSpPr>
        <p:spPr>
          <a:xfrm>
            <a:off x="647700" y="3731341"/>
            <a:ext cx="4234016" cy="17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6093" y="4208745"/>
            <a:ext cx="237995" cy="1778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53644" y="6413326"/>
            <a:ext cx="1954060" cy="133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62279" y="3103995"/>
            <a:ext cx="2129425" cy="369332"/>
          </a:xfrm>
          <a:prstGeom prst="rect">
            <a:avLst/>
          </a:prstGeom>
          <a:noFill/>
        </p:spPr>
        <p:txBody>
          <a:bodyPr wrap="square" rtlCol="0">
            <a:spAutoFit/>
          </a:bodyPr>
          <a:lstStyle/>
          <a:p>
            <a:r>
              <a:rPr lang="en-US" dirty="0"/>
              <a:t>(Gross 2017) [3]</a:t>
            </a:r>
          </a:p>
        </p:txBody>
      </p:sp>
      <p:sp>
        <p:nvSpPr>
          <p:cNvPr id="34" name="Rectangle 33"/>
          <p:cNvSpPr/>
          <p:nvPr/>
        </p:nvSpPr>
        <p:spPr>
          <a:xfrm>
            <a:off x="2125785" y="1072650"/>
            <a:ext cx="554892" cy="225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240" y="3463189"/>
            <a:ext cx="4560476" cy="2950137"/>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240" y="651962"/>
            <a:ext cx="4558318" cy="2730981"/>
          </a:xfrm>
          <a:prstGeom prst="rect">
            <a:avLst/>
          </a:prstGeom>
        </p:spPr>
      </p:pic>
      <p:sp>
        <p:nvSpPr>
          <p:cNvPr id="38" name="Rectangle 37"/>
          <p:cNvSpPr/>
          <p:nvPr/>
        </p:nvSpPr>
        <p:spPr>
          <a:xfrm>
            <a:off x="1087378" y="3461841"/>
            <a:ext cx="3048000" cy="20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203569" y="651962"/>
            <a:ext cx="2984383" cy="21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675925" y="645497"/>
            <a:ext cx="922216" cy="369332"/>
          </a:xfrm>
          <a:prstGeom prst="rect">
            <a:avLst/>
          </a:prstGeom>
          <a:solidFill>
            <a:schemeClr val="bg1"/>
          </a:solidFill>
        </p:spPr>
        <p:txBody>
          <a:bodyPr wrap="square" rtlCol="0">
            <a:spAutoFit/>
          </a:bodyPr>
          <a:lstStyle/>
          <a:p>
            <a:r>
              <a:rPr lang="en-US" dirty="0"/>
              <a:t>AFC off</a:t>
            </a:r>
          </a:p>
        </p:txBody>
      </p:sp>
      <p:sp>
        <p:nvSpPr>
          <p:cNvPr id="41" name="TextBox 40"/>
          <p:cNvSpPr txBox="1"/>
          <p:nvPr/>
        </p:nvSpPr>
        <p:spPr>
          <a:xfrm>
            <a:off x="2675925" y="3524683"/>
            <a:ext cx="922216" cy="369332"/>
          </a:xfrm>
          <a:prstGeom prst="rect">
            <a:avLst/>
          </a:prstGeom>
          <a:solidFill>
            <a:schemeClr val="bg1"/>
          </a:solidFill>
        </p:spPr>
        <p:txBody>
          <a:bodyPr wrap="square" rtlCol="0">
            <a:spAutoFit/>
          </a:bodyPr>
          <a:lstStyle/>
          <a:p>
            <a:r>
              <a:rPr lang="en-US" dirty="0"/>
              <a:t>AFC on</a:t>
            </a:r>
          </a:p>
        </p:txBody>
      </p:sp>
    </p:spTree>
    <p:extLst>
      <p:ext uri="{BB962C8B-B14F-4D97-AF65-F5344CB8AC3E}">
        <p14:creationId xmlns:p14="http://schemas.microsoft.com/office/powerpoint/2010/main" val="147647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47699" y="730751"/>
                <a:ext cx="8032277" cy="5956652"/>
              </a:xfrm>
            </p:spPr>
            <p:txBody>
              <a:bodyPr>
                <a:noAutofit/>
              </a:bodyPr>
              <a:lstStyle/>
              <a:p>
                <a14:m>
                  <m:oMath xmlns:m="http://schemas.openxmlformats.org/officeDocument/2006/math">
                    <m:r>
                      <a:rPr lang="en-US" sz="2600" i="1" smtClean="0">
                        <a:latin typeface="Cambria Math" panose="02040503050406030204" pitchFamily="18" charset="0"/>
                      </a:rPr>
                      <m:t>𝛼</m:t>
                    </m:r>
                    <m:r>
                      <a:rPr lang="en-US" sz="2600" i="1" smtClean="0">
                        <a:latin typeface="Cambria Math" panose="02040503050406030204" pitchFamily="18" charset="0"/>
                      </a:rPr>
                      <m:t>=10°, </m:t>
                    </m:r>
                    <m:r>
                      <a:rPr lang="en-US" sz="2600" i="1" smtClean="0">
                        <a:latin typeface="Cambria Math" panose="02040503050406030204" pitchFamily="18" charset="0"/>
                      </a:rPr>
                      <m:t>𝑘</m:t>
                    </m:r>
                    <m:r>
                      <a:rPr lang="en-US" sz="2600" i="1" smtClean="0">
                        <a:latin typeface="Cambria Math" panose="02040503050406030204" pitchFamily="18" charset="0"/>
                      </a:rPr>
                      <m:t>=0.7, </m:t>
                    </m:r>
                    <m:r>
                      <a:rPr lang="en-US" sz="2600" i="1" smtClean="0">
                        <a:latin typeface="Cambria Math" panose="02040503050406030204" pitchFamily="18" charset="0"/>
                      </a:rPr>
                      <m:t>h</m:t>
                    </m:r>
                    <m:r>
                      <a:rPr lang="en-US" sz="2600" i="1" smtClean="0">
                        <a:latin typeface="Cambria Math" panose="02040503050406030204" pitchFamily="18" charset="0"/>
                      </a:rPr>
                      <m:t>=3.2%</m:t>
                    </m:r>
                  </m:oMath>
                </a14:m>
                <a:endParaRPr lang="en-US" sz="2600" dirty="0"/>
              </a:p>
              <a:p>
                <a:pPr lvl="1"/>
                <a:r>
                  <a:rPr lang="en-US" sz="2600" dirty="0"/>
                  <a:t>Plunging motion suppresses stall</a:t>
                </a:r>
              </a:p>
              <a:p>
                <a:pPr lvl="1"/>
                <a:r>
                  <a:rPr lang="en-US" sz="2600" dirty="0"/>
                  <a:t>Experiment, </a:t>
                </a:r>
                <a:r>
                  <a:rPr lang="en-US" sz="2600" dirty="0" err="1"/>
                  <a:t>Theodorsen’s</a:t>
                </a:r>
                <a:r>
                  <a:rPr lang="en-US" sz="2600" dirty="0"/>
                  <a:t> Theory, and CFD are qualitatively similar</a:t>
                </a:r>
              </a:p>
              <a:p>
                <a14:m>
                  <m:oMath xmlns:m="http://schemas.openxmlformats.org/officeDocument/2006/math">
                    <m:r>
                      <a:rPr lang="en-US" sz="2600" i="1">
                        <a:latin typeface="Cambria Math" panose="02040503050406030204" pitchFamily="18" charset="0"/>
                      </a:rPr>
                      <m:t>𝛼</m:t>
                    </m:r>
                    <m:r>
                      <a:rPr lang="en-US" sz="2600" i="1">
                        <a:latin typeface="Cambria Math" panose="02040503050406030204" pitchFamily="18" charset="0"/>
                      </a:rPr>
                      <m:t>=14°, </m:t>
                    </m:r>
                    <m:r>
                      <a:rPr lang="en-US" sz="2600" i="1">
                        <a:latin typeface="Cambria Math" panose="02040503050406030204" pitchFamily="18" charset="0"/>
                      </a:rPr>
                      <m:t>𝑘</m:t>
                    </m:r>
                    <m:r>
                      <a:rPr lang="en-US" sz="2600" i="1">
                        <a:latin typeface="Cambria Math" panose="02040503050406030204" pitchFamily="18" charset="0"/>
                      </a:rPr>
                      <m:t>=0.7, </m:t>
                    </m:r>
                    <m:r>
                      <a:rPr lang="en-US" sz="2600" i="1">
                        <a:latin typeface="Cambria Math" panose="02040503050406030204" pitchFamily="18" charset="0"/>
                      </a:rPr>
                      <m:t>h</m:t>
                    </m:r>
                    <m:r>
                      <a:rPr lang="en-US" sz="2600" i="1">
                        <a:latin typeface="Cambria Math" panose="02040503050406030204" pitchFamily="18" charset="0"/>
                      </a:rPr>
                      <m:t>=4.8%</m:t>
                    </m:r>
                  </m:oMath>
                </a14:m>
                <a:endParaRPr lang="en-US" sz="2600" dirty="0"/>
              </a:p>
              <a:p>
                <a:pPr lvl="1"/>
                <a:r>
                  <a:rPr lang="en-US" sz="2600" dirty="0"/>
                  <a:t>Significant variations in C</a:t>
                </a:r>
                <a:r>
                  <a:rPr lang="en-US" sz="2600" baseline="-25000" dirty="0"/>
                  <a:t>L</a:t>
                </a:r>
                <a:endParaRPr lang="en-US" sz="2600" dirty="0"/>
              </a:p>
              <a:p>
                <a:pPr lvl="1"/>
                <a:r>
                  <a:rPr lang="en-US" sz="2600" dirty="0"/>
                  <a:t>Onset of moment stall (not shown)</a:t>
                </a:r>
              </a:p>
              <a:p>
                <a:pPr lvl="1"/>
                <a:r>
                  <a:rPr lang="en-US" sz="2600" dirty="0"/>
                  <a:t>Active flow control (plasma) reduces flow separation and appears to improve C</a:t>
                </a:r>
                <a:r>
                  <a:rPr lang="en-US" sz="2600" baseline="-25000" dirty="0"/>
                  <a:t>L</a:t>
                </a:r>
                <a:r>
                  <a:rPr lang="en-US" sz="2600" dirty="0"/>
                  <a:t> and C</a:t>
                </a:r>
                <a:r>
                  <a:rPr lang="en-US" sz="2600" baseline="-25000" dirty="0"/>
                  <a:t>M</a:t>
                </a:r>
                <a:r>
                  <a:rPr lang="en-US" sz="2600" dirty="0"/>
                  <a:t> behavior</a:t>
                </a:r>
              </a:p>
              <a:p>
                <a:pPr lvl="1"/>
                <a:r>
                  <a:rPr lang="en-US" sz="2600" dirty="0"/>
                  <a:t>CFD results still require validation with experiments</a:t>
                </a:r>
              </a:p>
              <a:p>
                <a:r>
                  <a:rPr lang="en-US" sz="2600" b="1" dirty="0"/>
                  <a:t>Future Work</a:t>
                </a:r>
              </a:p>
              <a:p>
                <a:pPr lvl="1"/>
                <a:r>
                  <a:rPr lang="en-US" sz="2600" dirty="0"/>
                  <a:t>Refinement of plasma actuator</a:t>
                </a:r>
              </a:p>
              <a:p>
                <a:pPr lvl="1"/>
                <a:r>
                  <a:rPr lang="en-US" sz="2600" dirty="0"/>
                  <a:t>More cases compared to CFD</a:t>
                </a:r>
              </a:p>
              <a:p>
                <a:pPr lvl="1"/>
                <a:r>
                  <a:rPr lang="en-US" sz="2600" dirty="0"/>
                  <a:t>Flight tests</a:t>
                </a:r>
              </a:p>
              <a:p>
                <a:pPr marL="0" indent="0">
                  <a:buNone/>
                </a:pPr>
                <a:endParaRPr lang="en-US" sz="26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47699" y="730751"/>
                <a:ext cx="8032277" cy="5956652"/>
              </a:xfrm>
              <a:blipFill>
                <a:blip r:embed="rId3"/>
                <a:stretch>
                  <a:fillRect l="-1138" r="-759" b="-1842"/>
                </a:stretch>
              </a:blipFill>
            </p:spPr>
            <p:txBody>
              <a:bodyPr/>
              <a:lstStyle/>
              <a:p>
                <a:r>
                  <a:rPr lang="en-US">
                    <a:noFill/>
                  </a:rPr>
                  <a:t> </a:t>
                </a:r>
              </a:p>
            </p:txBody>
          </p:sp>
        </mc:Fallback>
      </mc:AlternateContent>
      <p:sp>
        <p:nvSpPr>
          <p:cNvPr id="5" name="Slide Number Placeholder 2"/>
          <p:cNvSpPr>
            <a:spLocks noGrp="1"/>
          </p:cNvSpPr>
          <p:nvPr>
            <p:ph type="sldNum" sz="quarter" idx="12"/>
          </p:nvPr>
        </p:nvSpPr>
        <p:spPr>
          <a:xfrm>
            <a:off x="6972816" y="85565"/>
            <a:ext cx="2057400" cy="365125"/>
          </a:xfrm>
        </p:spPr>
        <p:txBody>
          <a:bodyPr/>
          <a:lstStyle/>
          <a:p>
            <a:r>
              <a:rPr lang="en-US" sz="1800" dirty="0">
                <a:latin typeface="Arial" panose="020B0604020202020204" pitchFamily="34" charset="0"/>
                <a:cs typeface="Arial" panose="020B0604020202020204" pitchFamily="34" charset="0"/>
              </a:rPr>
              <a:t>8</a:t>
            </a:r>
          </a:p>
        </p:txBody>
      </p:sp>
      <p:sp>
        <p:nvSpPr>
          <p:cNvPr id="3" name="Title 2"/>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640828482"/>
      </p:ext>
    </p:extLst>
  </p:cSld>
  <p:clrMapOvr>
    <a:masterClrMapping/>
  </p:clrMapOvr>
  <mc:AlternateContent xmlns:mc="http://schemas.openxmlformats.org/markup-compatibility/2006" xmlns:p14="http://schemas.microsoft.com/office/powerpoint/2010/main">
    <mc:Choice Requires="p14">
      <p:transition spd="slow" p14:dur="2000" advTm="89698"/>
    </mc:Choice>
    <mc:Fallback xmlns="">
      <p:transition spd="slow" advTm="896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682752"/>
            <a:ext cx="7886700" cy="5494211"/>
          </a:xfrm>
        </p:spPr>
        <p:txBody>
          <a:bodyPr>
            <a:normAutofit/>
          </a:bodyPr>
          <a:lstStyle/>
          <a:p>
            <a:r>
              <a:rPr lang="en-US" dirty="0"/>
              <a:t>Mark Agate, Graduate Student, the University of Arizona</a:t>
            </a:r>
          </a:p>
          <a:p>
            <a:r>
              <a:rPr lang="en-US" dirty="0"/>
              <a:t>Christopher Otto, Graduate Student, the University of Arizona</a:t>
            </a:r>
          </a:p>
          <a:p>
            <a:r>
              <a:rPr lang="en-US" dirty="0"/>
              <a:t>Dr. Kevin </a:t>
            </a:r>
            <a:r>
              <a:rPr lang="en-US" dirty="0" err="1"/>
              <a:t>Bao</a:t>
            </a:r>
            <a:r>
              <a:rPr lang="en-US" dirty="0"/>
              <a:t>, the University of Arizona</a:t>
            </a:r>
          </a:p>
          <a:p>
            <a:r>
              <a:rPr lang="en-US" dirty="0"/>
              <a:t>The Department of Aerospace and Mechanical Engineering at the University of Arizona</a:t>
            </a:r>
          </a:p>
          <a:p>
            <a:r>
              <a:rPr lang="en-US" dirty="0"/>
              <a:t>The University of Arizona Aerospace and Mechanical Engineering Machine Shop (Dale Drew, Lane Hammond, and Joe Hartley)</a:t>
            </a:r>
          </a:p>
          <a:p>
            <a:r>
              <a:rPr lang="en-US" dirty="0"/>
              <a:t>Arizona-NASA Space Grant Consortium </a:t>
            </a:r>
          </a:p>
          <a:p>
            <a:r>
              <a:rPr lang="en-US" dirty="0"/>
              <a:t>AFOSR</a:t>
            </a:r>
          </a:p>
        </p:txBody>
      </p:sp>
      <p:sp>
        <p:nvSpPr>
          <p:cNvPr id="5" name="Slide Number Placeholder 2"/>
          <p:cNvSpPr>
            <a:spLocks noGrp="1"/>
          </p:cNvSpPr>
          <p:nvPr>
            <p:ph type="sldNum" sz="quarter" idx="12"/>
          </p:nvPr>
        </p:nvSpPr>
        <p:spPr>
          <a:xfrm>
            <a:off x="6987564" y="50575"/>
            <a:ext cx="2057400" cy="365125"/>
          </a:xfrm>
        </p:spPr>
        <p:txBody>
          <a:bodyPr/>
          <a:lstStyle/>
          <a:p>
            <a:r>
              <a:rPr lang="en-US" sz="1800" dirty="0">
                <a:latin typeface="Arial" panose="020B0604020202020204" pitchFamily="34" charset="0"/>
                <a:cs typeface="Arial" panose="020B0604020202020204" pitchFamily="34" charset="0"/>
              </a:rPr>
              <a:t>9</a:t>
            </a:r>
          </a:p>
        </p:txBody>
      </p:sp>
      <p:sp>
        <p:nvSpPr>
          <p:cNvPr id="3" name="Title 2"/>
          <p:cNvSpPr>
            <a:spLocks noGrp="1"/>
          </p:cNvSpPr>
          <p:nvPr>
            <p:ph type="title"/>
          </p:nvPr>
        </p:nvSpPr>
        <p:spPr/>
        <p:txBody>
          <a:bodyPr/>
          <a:lstStyle/>
          <a:p>
            <a:r>
              <a:rPr lang="en-US" dirty="0"/>
              <a:t>Acknowledgments</a:t>
            </a:r>
          </a:p>
        </p:txBody>
      </p:sp>
    </p:spTree>
    <p:extLst>
      <p:ext uri="{BB962C8B-B14F-4D97-AF65-F5344CB8AC3E}">
        <p14:creationId xmlns:p14="http://schemas.microsoft.com/office/powerpoint/2010/main" val="20583980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8467</TotalTime>
  <Words>2938</Words>
  <Application>Microsoft Office PowerPoint</Application>
  <PresentationFormat>On-screen Show (4:3)</PresentationFormat>
  <Paragraphs>324</Paragraphs>
  <Slides>30</Slides>
  <Notes>22</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vt:lpstr>
      <vt:lpstr>Calibri</vt:lpstr>
      <vt:lpstr>Calibri Light</vt:lpstr>
      <vt:lpstr>Cambria Math</vt:lpstr>
      <vt:lpstr>Times New Roman</vt:lpstr>
      <vt:lpstr>Office Theme</vt:lpstr>
      <vt:lpstr>Effects of Oscillatory Plunging Motion on an Airfoil Near Stall </vt:lpstr>
      <vt:lpstr>Background and Motivation</vt:lpstr>
      <vt:lpstr>Multi-Dimensional Research Approach</vt:lpstr>
      <vt:lpstr>Wind Tunnel Experiments</vt:lpstr>
      <vt:lpstr>Plunging Airfoil: α=10°, k=0.7, h=3.2%</vt:lpstr>
      <vt:lpstr>Plunging Airfoil: α=14°, k=0.7, h=4.8%</vt:lpstr>
      <vt:lpstr>Flow Control: α=14°, k=0.7, h=4.8%</vt:lpstr>
      <vt:lpstr>Conclusions</vt:lpstr>
      <vt:lpstr>Acknowledgments</vt:lpstr>
      <vt:lpstr>Questions?</vt:lpstr>
      <vt:lpstr>References</vt:lpstr>
      <vt:lpstr>Wind Tunnel Experiments</vt:lpstr>
      <vt:lpstr>Plunging Airfoil: α=10°, k=0.70, h=3.2%</vt:lpstr>
      <vt:lpstr>Plunging Airfoil: α=10°, k=0.70, h=3.2%</vt:lpstr>
      <vt:lpstr>Actuator</vt:lpstr>
      <vt:lpstr>Plunging Airfoil: α=14°, k=0.7, h=0.048</vt:lpstr>
      <vt:lpstr>Plunging Airfoil: α=14°, k=0.7, h=0.048</vt:lpstr>
      <vt:lpstr>Old Plots</vt:lpstr>
      <vt:lpstr>Plunging Airfoil: α=10°, k=0.70, h=0.032</vt:lpstr>
      <vt:lpstr>Plunging Airfoil: α=10°, k=0.70, h=0.032</vt:lpstr>
      <vt:lpstr>Plunging Airfoil: α=12°, k=0.7, h=0.048</vt:lpstr>
      <vt:lpstr>Plunging Airfoil: α=12°, k=0.7, h=0.048</vt:lpstr>
      <vt:lpstr>Nominal Static Plots</vt:lpstr>
      <vt:lpstr>Plunging Airfoil: α=10°, k=0.70, h=0.032</vt:lpstr>
      <vt:lpstr>Plunging Airfoil: α=12°, k=0.7, h=0.048</vt:lpstr>
      <vt:lpstr>Plunging Airfoil: α=12°, k=0.7, h=0.048</vt:lpstr>
      <vt:lpstr>PowerPoint Presentation</vt:lpstr>
      <vt:lpstr>Background and Motivation</vt:lpstr>
      <vt:lpstr>Conclusions</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Oscillatory Plunging Motion on Airfoil Boundary Layer and Wake Behavior</dc:title>
  <dc:creator>Agate, Mark - (magate)</dc:creator>
  <cp:lastModifiedBy>Ray Pitts</cp:lastModifiedBy>
  <cp:revision>158</cp:revision>
  <dcterms:created xsi:type="dcterms:W3CDTF">2016-11-02T20:41:31Z</dcterms:created>
  <dcterms:modified xsi:type="dcterms:W3CDTF">2017-04-07T22:30:12Z</dcterms:modified>
</cp:coreProperties>
</file>